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13"/>
  </p:notesMasterIdLst>
  <p:handoutMasterIdLst>
    <p:handoutMasterId r:id="rId14"/>
  </p:handoutMasterIdLst>
  <p:sldIdLst>
    <p:sldId id="449" r:id="rId3"/>
    <p:sldId id="513" r:id="rId4"/>
    <p:sldId id="506" r:id="rId5"/>
    <p:sldId id="514" r:id="rId6"/>
    <p:sldId id="507" r:id="rId7"/>
    <p:sldId id="508" r:id="rId8"/>
    <p:sldId id="516" r:id="rId9"/>
    <p:sldId id="511" r:id="rId10"/>
    <p:sldId id="515" r:id="rId11"/>
    <p:sldId id="512" r:id="rId12"/>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D526"/>
    <a:srgbClr val="C3D69B"/>
    <a:srgbClr val="CCECFF"/>
    <a:srgbClr val="FFFF99"/>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autoAdjust="0"/>
    <p:restoredTop sz="83951" autoAdjust="0"/>
  </p:normalViewPr>
  <p:slideViewPr>
    <p:cSldViewPr snapToGrid="0">
      <p:cViewPr varScale="1">
        <p:scale>
          <a:sx n="72" d="100"/>
          <a:sy n="72" d="100"/>
        </p:scale>
        <p:origin x="-230" y="-86"/>
      </p:cViewPr>
      <p:guideLst>
        <p:guide orient="horz" pos="429"/>
        <p:guide pos="7285"/>
      </p:guideLst>
    </p:cSldViewPr>
  </p:slideViewPr>
  <p:outlineViewPr>
    <p:cViewPr>
      <p:scale>
        <a:sx n="33" d="100"/>
        <a:sy n="33" d="100"/>
      </p:scale>
      <p:origin x="0" y="0"/>
    </p:cViewPr>
  </p:outlineViewPr>
  <p:notesTextViewPr>
    <p:cViewPr>
      <p:scale>
        <a:sx n="100" d="100"/>
        <a:sy n="100" d="100"/>
      </p:scale>
      <p:origin x="0" y="2525"/>
    </p:cViewPr>
  </p:notesTextViewPr>
  <p:sorterViewPr>
    <p:cViewPr>
      <p:scale>
        <a:sx n="125" d="100"/>
        <a:sy n="125" d="100"/>
      </p:scale>
      <p:origin x="0" y="7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7/17/2014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7/17/2014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the </a:t>
            </a:r>
            <a:r>
              <a:rPr lang="en-US" dirty="0" err="1" smtClean="0"/>
              <a:t>PDTool</a:t>
            </a:r>
            <a:r>
              <a:rPr lang="en-US" dirty="0" smtClean="0"/>
              <a:t> Training course for Cisco Information Server,</a:t>
            </a:r>
            <a:r>
              <a:rPr lang="en-US" baseline="0" dirty="0" smtClean="0"/>
              <a:t> or CIS</a:t>
            </a:r>
            <a:r>
              <a:rPr lang="en-US" dirty="0" smtClean="0"/>
              <a: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331788" y="696913"/>
            <a:ext cx="6194425" cy="3486150"/>
          </a:xfrm>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extLst>
      <p:ext uri="{BB962C8B-B14F-4D97-AF65-F5344CB8AC3E}">
        <p14:creationId xmlns:p14="http://schemas.microsoft.com/office/powerpoint/2010/main" val="161488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ea typeface="ＭＳ Ｐゴシック" pitchFamily="34" charset="-128"/>
              </a:rPr>
              <a:t>Definitions</a:t>
            </a:r>
          </a:p>
          <a:p>
            <a:r>
              <a:rPr lang="en-US" sz="1200" u="sng" dirty="0" smtClean="0">
                <a:ea typeface="ＭＳ Ｐゴシック" pitchFamily="34" charset="-128"/>
              </a:rPr>
              <a:t>Source Environment</a:t>
            </a:r>
            <a:r>
              <a:rPr lang="en-US" sz="1200" dirty="0" smtClean="0">
                <a:ea typeface="ＭＳ Ｐゴシック" pitchFamily="34" charset="-128"/>
              </a:rPr>
              <a:t> – this is typically your development environment where CIS artifacts originate.</a:t>
            </a:r>
          </a:p>
          <a:p>
            <a:r>
              <a:rPr lang="en-US" sz="1200" u="sng" dirty="0" smtClean="0">
                <a:ea typeface="ＭＳ Ｐゴシック" pitchFamily="34" charset="-128"/>
              </a:rPr>
              <a:t>Target Environment</a:t>
            </a:r>
            <a:r>
              <a:rPr lang="en-US" sz="1200" dirty="0" smtClean="0">
                <a:ea typeface="ＭＳ Ｐゴシック" pitchFamily="34" charset="-128"/>
              </a:rPr>
              <a:t> – this is typically your INT, TEST, UAT, SIT, or production environment.  As mentioned previously, different customers have different names but the intent is the same.</a:t>
            </a:r>
          </a:p>
          <a:p>
            <a:r>
              <a:rPr lang="en-US" sz="1200" u="sng" dirty="0" smtClean="0">
                <a:ea typeface="ＭＳ Ｐゴシック" pitchFamily="34" charset="-128"/>
              </a:rPr>
              <a:t>VCS Server</a:t>
            </a:r>
            <a:r>
              <a:rPr lang="en-US" sz="1200" dirty="0" smtClean="0">
                <a:ea typeface="ＭＳ Ｐゴシック" pitchFamily="34" charset="-128"/>
              </a:rPr>
              <a:t> – this is the environment where a source code control / version control system is installed.  Subversion is one example.</a:t>
            </a:r>
          </a:p>
          <a:p>
            <a:r>
              <a:rPr lang="en-US" sz="1200" u="sng" dirty="0" smtClean="0">
                <a:ea typeface="ＭＳ Ｐゴシック" pitchFamily="34" charset="-128"/>
              </a:rPr>
              <a:t>Deployment Server</a:t>
            </a:r>
            <a:r>
              <a:rPr lang="en-US" sz="1200" dirty="0" smtClean="0">
                <a:ea typeface="ＭＳ Ｐゴシック" pitchFamily="34" charset="-128"/>
              </a:rPr>
              <a:t> – this is a server that will execute the deployment process and target one of the prior-mentioned target environments.  CIS is </a:t>
            </a:r>
            <a:r>
              <a:rPr lang="en-US" sz="1200" u="sng" dirty="0" smtClean="0">
                <a:ea typeface="ＭＳ Ｐゴシック" pitchFamily="34" charset="-128"/>
              </a:rPr>
              <a:t>not</a:t>
            </a:r>
            <a:r>
              <a:rPr lang="en-US" sz="1200" dirty="0" smtClean="0">
                <a:ea typeface="ＭＳ Ｐゴシック" pitchFamily="34" charset="-128"/>
              </a:rPr>
              <a:t> required to be on this machine.</a:t>
            </a:r>
          </a:p>
          <a:p>
            <a:r>
              <a:rPr lang="en-US" sz="1200" u="sng" dirty="0" smtClean="0">
                <a:ea typeface="ＭＳ Ｐゴシック" pitchFamily="34" charset="-128"/>
              </a:rPr>
              <a:t>Deployment Actions</a:t>
            </a:r>
            <a:r>
              <a:rPr lang="en-US" sz="1200" dirty="0" smtClean="0">
                <a:ea typeface="ＭＳ Ｐゴシック" pitchFamily="34" charset="-128"/>
              </a:rPr>
              <a:t> – deployment actions are modular and encompass both importing CIS resources and configuring resources.</a:t>
            </a:r>
          </a:p>
          <a:p>
            <a:endParaRPr lang="en-US" sz="1200" dirty="0" smtClean="0">
              <a:ea typeface="ＭＳ Ｐゴシック" pitchFamily="34" charset="-128"/>
            </a:endParaRPr>
          </a:p>
          <a:p>
            <a:endParaRPr lang="en-US" dirty="0" smtClean="0"/>
          </a:p>
          <a:p>
            <a:r>
              <a:rPr lang="en-US" dirty="0" smtClean="0"/>
              <a:t>Initial</a:t>
            </a:r>
            <a:r>
              <a:rPr lang="en-US" baseline="0" dirty="0" smtClean="0"/>
              <a:t> </a:t>
            </a:r>
            <a:r>
              <a:rPr lang="en-US" baseline="0" dirty="0" smtClean="0"/>
              <a:t>Screen - </a:t>
            </a:r>
            <a:r>
              <a:rPr lang="en-US" baseline="0" dirty="0" err="1" smtClean="0"/>
              <a:t>PDTool</a:t>
            </a:r>
            <a:r>
              <a:rPr lang="en-US" baseline="0" dirty="0" smtClean="0"/>
              <a:t> Overview</a:t>
            </a:r>
          </a:p>
          <a:p>
            <a:pPr lvl="1"/>
            <a:r>
              <a:rPr lang="en-US" baseline="0" dirty="0" smtClean="0"/>
              <a:t>The typical environment contains a shared development server and 1 or more higher level target servers which will be deployed to.  In a shared CIS development server there are multiple developers that connect to CIS.  Optionally, there may be a Version Control Server and a separate Deployment server.</a:t>
            </a:r>
          </a:p>
          <a:p>
            <a:r>
              <a:rPr lang="en-US" baseline="0" dirty="0" smtClean="0"/>
              <a:t>Transition 1 – Overlay of </a:t>
            </a:r>
            <a:r>
              <a:rPr lang="en-US" baseline="0" dirty="0" err="1" smtClean="0"/>
              <a:t>PDTool</a:t>
            </a:r>
            <a:r>
              <a:rPr lang="en-US" baseline="0" dirty="0" smtClean="0"/>
              <a:t> Packages</a:t>
            </a:r>
          </a:p>
          <a:p>
            <a:pPr lvl="1"/>
            <a:r>
              <a:rPr lang="en-US" baseline="0" dirty="0" smtClean="0"/>
              <a:t>In the first transition, an overlay of the </a:t>
            </a:r>
            <a:r>
              <a:rPr lang="en-US" baseline="0" dirty="0" err="1" smtClean="0"/>
              <a:t>PDTool</a:t>
            </a:r>
            <a:r>
              <a:rPr lang="en-US" baseline="0" dirty="0" smtClean="0"/>
              <a:t> packages is shown in perspective of where they can be installed.   </a:t>
            </a:r>
            <a:r>
              <a:rPr lang="en-US" baseline="0" dirty="0" err="1" smtClean="0"/>
              <a:t>PDTool</a:t>
            </a:r>
            <a:r>
              <a:rPr lang="en-US" baseline="0" dirty="0" smtClean="0"/>
              <a:t> Studio is installed on the client computer with Cisco Studio.  </a:t>
            </a:r>
            <a:r>
              <a:rPr lang="en-US" baseline="0" dirty="0" err="1" smtClean="0"/>
              <a:t>PDTool</a:t>
            </a:r>
            <a:r>
              <a:rPr lang="en-US" baseline="0" dirty="0" smtClean="0"/>
              <a:t> Studio acts as the bridge between Cisco Information Server and the Version Control System (VCS).  </a:t>
            </a:r>
            <a:r>
              <a:rPr lang="en-US" baseline="0" dirty="0" err="1" smtClean="0"/>
              <a:t>PDTool</a:t>
            </a:r>
            <a:r>
              <a:rPr lang="en-US" baseline="0" dirty="0" smtClean="0"/>
              <a:t> may be installed on a CIS server or on a separate deployment server.    Many times, it is installed on the client computer of the Deployment Manager.</a:t>
            </a:r>
          </a:p>
          <a:p>
            <a:pPr lvl="0"/>
            <a:r>
              <a:rPr lang="en-US" baseline="0" dirty="0" smtClean="0"/>
              <a:t>Transition – 2 Options</a:t>
            </a:r>
          </a:p>
          <a:p>
            <a:pPr lvl="1"/>
            <a:r>
              <a:rPr lang="en-US" baseline="0" dirty="0" smtClean="0"/>
              <a:t>Option 1 – Deployment is done through the traditional package export/import mechanism using .car files.</a:t>
            </a:r>
          </a:p>
          <a:p>
            <a:pPr lvl="1"/>
            <a:r>
              <a:rPr lang="en-US" baseline="0" dirty="0" smtClean="0"/>
              <a:t>Option 2 – Provides for Developer’s the ability to check-in resources from the Development server into a supported Version Control System of their choice.</a:t>
            </a:r>
          </a:p>
          <a:p>
            <a:pPr lvl="1"/>
            <a:r>
              <a:rPr lang="en-US" baseline="0" dirty="0" smtClean="0"/>
              <a:t>Option 3 – Uses the </a:t>
            </a:r>
            <a:r>
              <a:rPr lang="en-US" baseline="0" dirty="0" err="1" smtClean="0"/>
              <a:t>PDTool</a:t>
            </a:r>
            <a:r>
              <a:rPr lang="en-US" baseline="0" dirty="0" smtClean="0"/>
              <a:t> installation on the target CIS server for deployment.</a:t>
            </a:r>
          </a:p>
          <a:p>
            <a:pPr lvl="1"/>
            <a:r>
              <a:rPr lang="en-US" baseline="0" dirty="0" smtClean="0"/>
              <a:t>Option 4 – Uses the </a:t>
            </a:r>
            <a:r>
              <a:rPr lang="en-US" baseline="0" dirty="0" err="1" smtClean="0"/>
              <a:t>PDTool</a:t>
            </a:r>
            <a:r>
              <a:rPr lang="en-US" baseline="0" dirty="0" smtClean="0"/>
              <a:t> installation on a separate deployment server for deployment.</a:t>
            </a:r>
          </a:p>
          <a:p>
            <a:endParaRPr lang="en-US" baseline="0"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7</a:t>
            </a:fld>
            <a:endParaRPr lang="en-US" dirty="0"/>
          </a:p>
        </p:txBody>
      </p:sp>
    </p:spTree>
    <p:extLst>
      <p:ext uri="{BB962C8B-B14F-4D97-AF65-F5344CB8AC3E}">
        <p14:creationId xmlns:p14="http://schemas.microsoft.com/office/powerpoint/2010/main" val="62998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Environments</a:t>
            </a:r>
          </a:p>
          <a:p>
            <a:pPr marL="228600" indent="-228600">
              <a:buAutoNum type="arabicParenR"/>
            </a:pPr>
            <a:r>
              <a:rPr lang="en-US" sz="1000" baseline="0" dirty="0" smtClean="0">
                <a:ea typeface="ＭＳ Ｐゴシック" pitchFamily="34" charset="-128"/>
              </a:rPr>
              <a:t>Dev – Development Server</a:t>
            </a:r>
          </a:p>
          <a:p>
            <a:pPr marL="228600" indent="-228600">
              <a:buAutoNum type="arabicParenR"/>
            </a:pPr>
            <a:r>
              <a:rPr lang="en-US" sz="1000" baseline="0" dirty="0" smtClean="0">
                <a:ea typeface="ＭＳ Ｐゴシック" pitchFamily="34" charset="-128"/>
              </a:rPr>
              <a:t>CIT – Component Integration Testing – used by development and sometimes QA to test the integrity of the build to ensure the right version of code is being deployed.  It is also used for unit testing of components.</a:t>
            </a:r>
          </a:p>
          <a:p>
            <a:pPr marL="228600" indent="-228600">
              <a:buAutoNum type="arabicParenR"/>
            </a:pPr>
            <a:r>
              <a:rPr lang="en-US" sz="1000" baseline="0" dirty="0" smtClean="0">
                <a:ea typeface="ＭＳ Ｐゴシック" pitchFamily="34" charset="-128"/>
              </a:rPr>
              <a:t>SIT – System Integration Testing (QA) – used by QA team for functional, security and regression testing.  If a SIT environment is not available then UAT is used.</a:t>
            </a:r>
          </a:p>
          <a:p>
            <a:pPr marL="228600" indent="-228600">
              <a:buAutoNum type="arabicParenR"/>
            </a:pPr>
            <a:r>
              <a:rPr lang="en-US" sz="1000" baseline="0" dirty="0" smtClean="0">
                <a:ea typeface="ＭＳ Ｐゴシック" pitchFamily="34" charset="-128"/>
              </a:rPr>
              <a:t>UAT – User Acceptance Testing – used by end users to confirm what they asked for is what they are getting.</a:t>
            </a:r>
          </a:p>
          <a:p>
            <a:pPr marL="228600" indent="-228600">
              <a:buAutoNum type="arabicParenR"/>
            </a:pPr>
            <a:r>
              <a:rPr lang="en-US" sz="1000" baseline="0" dirty="0" smtClean="0">
                <a:ea typeface="ＭＳ Ｐゴシック" pitchFamily="34" charset="-128"/>
              </a:rPr>
              <a:t>TT – Technical Testing – used by developers and performance testing team to ensure code is performing within the SLAs required.</a:t>
            </a:r>
          </a:p>
          <a:p>
            <a:pPr marL="228600" indent="-228600">
              <a:buAutoNum type="arabicParenR"/>
            </a:pPr>
            <a:r>
              <a:rPr lang="en-US" sz="1000" baseline="0" dirty="0" smtClean="0">
                <a:ea typeface="ＭＳ Ｐゴシック" pitchFamily="34" charset="-128"/>
              </a:rPr>
              <a:t>PROD – Production – only end users, application ids and level II and III teams should have permanent access.  Dev, QA, PT team should only have access on a need to need basis to troubleshoot issues.</a:t>
            </a:r>
          </a:p>
          <a:p>
            <a:pPr marL="228600" indent="-228600">
              <a:buAutoNum type="arabicParenR"/>
            </a:pPr>
            <a:endParaRPr lang="en-US" sz="1000" baseline="0" dirty="0" smtClean="0">
              <a:ea typeface="ＭＳ Ｐゴシック" pitchFamily="34" charset="-128"/>
            </a:endParaRPr>
          </a:p>
          <a:p>
            <a:pPr marL="0" indent="0">
              <a:buNone/>
            </a:pPr>
            <a:r>
              <a:rPr lang="en-US" sz="1000" baseline="0" dirty="0" smtClean="0">
                <a:ea typeface="ＭＳ Ｐゴシック" pitchFamily="34" charset="-128"/>
              </a:rPr>
              <a:t>Implied Flow – there is an implied flow as code works its way through the environments and different roles interact with the CIS servers at different points in time.</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10</a:t>
            </a:fld>
            <a:endParaRPr lang="en-US" dirty="0"/>
          </a:p>
        </p:txBody>
      </p:sp>
    </p:spTree>
    <p:extLst>
      <p:ext uri="{BB962C8B-B14F-4D97-AF65-F5344CB8AC3E}">
        <p14:creationId xmlns:p14="http://schemas.microsoft.com/office/powerpoint/2010/main" val="156809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8378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isco/PDToolRelease"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r>
              <a:rPr lang="en-US" sz="4400" dirty="0">
                <a:solidFill>
                  <a:schemeClr val="bg1"/>
                </a:solidFill>
              </a:rPr>
              <a:t> </a:t>
            </a:r>
            <a:r>
              <a:rPr lang="en-US" sz="4400" dirty="0" smtClean="0">
                <a:solidFill>
                  <a:schemeClr val="bg1"/>
                </a:solidFill>
              </a:rPr>
              <a:t>Introduction</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2902662278"/>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1"/>
            <a:ext cx="5406414" cy="5277757"/>
          </a:xfrm>
        </p:spPr>
        <p:txBody>
          <a:bodyPr/>
          <a:lstStyle/>
          <a:p>
            <a:pPr>
              <a:lnSpc>
                <a:spcPct val="90000"/>
              </a:lnSpc>
            </a:pPr>
            <a:r>
              <a:rPr lang="en-US" sz="2800" dirty="0" err="1" smtClean="0">
                <a:latin typeface="+mn-lt"/>
              </a:rPr>
              <a:t>PDTool</a:t>
            </a:r>
            <a:r>
              <a:rPr lang="en-US" sz="2800" dirty="0" smtClean="0">
                <a:latin typeface="+mn-lt"/>
              </a:rPr>
              <a:t> Introduction</a:t>
            </a: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67547011"/>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04343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Introduction</a:t>
            </a:r>
            <a:endParaRPr lang="en-US" dirty="0"/>
          </a:p>
        </p:txBody>
      </p:sp>
      <p:sp>
        <p:nvSpPr>
          <p:cNvPr id="3" name="Content Placeholder 2"/>
          <p:cNvSpPr>
            <a:spLocks noGrp="1"/>
          </p:cNvSpPr>
          <p:nvPr>
            <p:ph idx="1"/>
          </p:nvPr>
        </p:nvSpPr>
        <p:spPr>
          <a:xfrm>
            <a:off x="609441" y="1219200"/>
            <a:ext cx="10969943" cy="5029200"/>
          </a:xfrm>
        </p:spPr>
        <p:txBody>
          <a:bodyPr>
            <a:noAutofit/>
          </a:bodyPr>
          <a:lstStyle/>
          <a:p>
            <a:r>
              <a:rPr lang="en-US" sz="2800" dirty="0" err="1" smtClean="0"/>
              <a:t>PDTool</a:t>
            </a:r>
            <a:r>
              <a:rPr lang="en-US" sz="2800" dirty="0" smtClean="0"/>
              <a:t> – Promotion and Deployment Tool</a:t>
            </a:r>
          </a:p>
          <a:p>
            <a:pPr lvl="1"/>
            <a:r>
              <a:rPr lang="en-US" sz="2400" dirty="0" smtClean="0"/>
              <a:t>Built and supported by Cisco Advanced Services team.</a:t>
            </a:r>
          </a:p>
          <a:p>
            <a:pPr lvl="1"/>
            <a:r>
              <a:rPr lang="en-US" sz="2400" dirty="0" smtClean="0"/>
              <a:t>Delivered as a Cisco open source initiative on Cisco </a:t>
            </a:r>
            <a:r>
              <a:rPr lang="en-US" sz="2400" dirty="0" err="1" smtClean="0"/>
              <a:t>Github</a:t>
            </a:r>
            <a:endParaRPr lang="en-US" sz="2400" dirty="0" smtClean="0"/>
          </a:p>
          <a:p>
            <a:pPr lvl="2"/>
            <a:r>
              <a:rPr lang="en-US" sz="2200" dirty="0">
                <a:hlinkClick r:id="rId2"/>
              </a:rPr>
              <a:t>https://</a:t>
            </a:r>
            <a:r>
              <a:rPr lang="en-US" sz="2200" dirty="0" smtClean="0">
                <a:hlinkClick r:id="rId2"/>
              </a:rPr>
              <a:t>github.com/cisco/PDToolRelease</a:t>
            </a:r>
            <a:r>
              <a:rPr lang="en-US" sz="2200" dirty="0" smtClean="0"/>
              <a:t> </a:t>
            </a:r>
          </a:p>
          <a:p>
            <a:pPr lvl="1"/>
            <a:r>
              <a:rPr lang="en-US" sz="2400" dirty="0" smtClean="0"/>
              <a:t>Cisco recommends using Advanced Services for initial use cases.</a:t>
            </a:r>
          </a:p>
          <a:p>
            <a:r>
              <a:rPr lang="en-US" sz="2800" dirty="0" smtClean="0"/>
              <a:t>Deliverables</a:t>
            </a:r>
          </a:p>
          <a:p>
            <a:pPr lvl="1"/>
            <a:r>
              <a:rPr lang="en-US" sz="2400" dirty="0"/>
              <a:t>Scripts</a:t>
            </a:r>
          </a:p>
          <a:p>
            <a:pPr lvl="1"/>
            <a:r>
              <a:rPr lang="en-US" sz="2400" dirty="0" smtClean="0"/>
              <a:t>Documentation</a:t>
            </a:r>
          </a:p>
          <a:p>
            <a:pPr lvl="1"/>
            <a:r>
              <a:rPr lang="en-US" sz="2400" dirty="0" smtClean="0"/>
              <a:t>Training</a:t>
            </a:r>
          </a:p>
          <a:p>
            <a:pPr lvl="1"/>
            <a:r>
              <a:rPr lang="en-US" sz="2400" dirty="0" smtClean="0"/>
              <a:t>Examples</a:t>
            </a:r>
          </a:p>
          <a:p>
            <a:endParaRPr lang="en-US" sz="2600" dirty="0">
              <a:ea typeface="ＭＳ Ｐゴシック" pitchFamily="34" charset="-128"/>
            </a:endParaRPr>
          </a:p>
        </p:txBody>
      </p:sp>
    </p:spTree>
    <p:extLst>
      <p:ext uri="{BB962C8B-B14F-4D97-AF65-F5344CB8AC3E}">
        <p14:creationId xmlns:p14="http://schemas.microsoft.com/office/powerpoint/2010/main" val="818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04343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6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Features</a:t>
            </a:r>
            <a:endParaRPr lang="en-US" dirty="0"/>
          </a:p>
        </p:txBody>
      </p:sp>
      <p:sp>
        <p:nvSpPr>
          <p:cNvPr id="3" name="Content Placeholder 2"/>
          <p:cNvSpPr>
            <a:spLocks noGrp="1"/>
          </p:cNvSpPr>
          <p:nvPr>
            <p:ph idx="1"/>
          </p:nvPr>
        </p:nvSpPr>
        <p:spPr>
          <a:xfrm>
            <a:off x="609441" y="1219200"/>
            <a:ext cx="10969943" cy="5029200"/>
          </a:xfrm>
        </p:spPr>
        <p:txBody>
          <a:bodyPr>
            <a:noAutofit/>
          </a:bodyPr>
          <a:lstStyle/>
          <a:p>
            <a:r>
              <a:rPr lang="en-US" sz="3200" dirty="0" smtClean="0">
                <a:ea typeface="ＭＳ Ｐゴシック" pitchFamily="34" charset="-128"/>
              </a:rPr>
              <a:t>Two Packages</a:t>
            </a:r>
          </a:p>
          <a:p>
            <a:pPr lvl="1"/>
            <a:r>
              <a:rPr lang="en-US" sz="2800" dirty="0">
                <a:ea typeface="ＭＳ Ｐゴシック" pitchFamily="34" charset="-128"/>
              </a:rPr>
              <a:t>PD Tool Studio – </a:t>
            </a:r>
            <a:r>
              <a:rPr lang="en-US" sz="2800" dirty="0" smtClean="0">
                <a:ea typeface="ＭＳ Ｐゴシック" pitchFamily="34" charset="-128"/>
              </a:rPr>
              <a:t>Composite Studio Version Control Bridge</a:t>
            </a:r>
            <a:endParaRPr lang="en-US" sz="2800" dirty="0">
              <a:ea typeface="ＭＳ Ｐゴシック" pitchFamily="34" charset="-128"/>
            </a:endParaRPr>
          </a:p>
          <a:p>
            <a:pPr lvl="1"/>
            <a:r>
              <a:rPr lang="en-US" sz="2800" dirty="0" smtClean="0">
                <a:ea typeface="ＭＳ Ｐゴシック" pitchFamily="34" charset="-128"/>
              </a:rPr>
              <a:t>PD Tool – Automated </a:t>
            </a:r>
            <a:r>
              <a:rPr lang="en-US" sz="2800" dirty="0">
                <a:ea typeface="ＭＳ Ｐゴシック" pitchFamily="34" charset="-128"/>
              </a:rPr>
              <a:t>Command-line or Ant </a:t>
            </a:r>
            <a:r>
              <a:rPr lang="en-US" sz="2800" dirty="0" smtClean="0">
                <a:ea typeface="ＭＳ Ｐゴシック" pitchFamily="34" charset="-128"/>
              </a:rPr>
              <a:t>deployment and Testing</a:t>
            </a:r>
            <a:endParaRPr lang="en-US" sz="2800" dirty="0">
              <a:ea typeface="ＭＳ Ｐゴシック" pitchFamily="34" charset="-128"/>
            </a:endParaRPr>
          </a:p>
          <a:p>
            <a:r>
              <a:rPr lang="en-US" sz="3200" dirty="0" smtClean="0"/>
              <a:t>Three </a:t>
            </a:r>
            <a:r>
              <a:rPr lang="en-US" sz="3200" dirty="0"/>
              <a:t>major features</a:t>
            </a:r>
          </a:p>
          <a:p>
            <a:pPr lvl="1"/>
            <a:r>
              <a:rPr lang="en-US" sz="2800" dirty="0"/>
              <a:t>Version Control System (VCS) support</a:t>
            </a:r>
          </a:p>
          <a:p>
            <a:pPr lvl="1"/>
            <a:r>
              <a:rPr lang="en-US" sz="2800" dirty="0"/>
              <a:t>Deployment</a:t>
            </a:r>
          </a:p>
          <a:p>
            <a:pPr lvl="1"/>
            <a:r>
              <a:rPr lang="en-US" sz="2800" dirty="0"/>
              <a:t>Testing</a:t>
            </a:r>
          </a:p>
          <a:p>
            <a:pPr lvl="1"/>
            <a:endParaRPr lang="en-US" sz="2800" dirty="0">
              <a:ea typeface="ＭＳ Ｐゴシック" pitchFamily="34" charset="-128"/>
            </a:endParaRPr>
          </a:p>
        </p:txBody>
      </p:sp>
    </p:spTree>
    <p:extLst>
      <p:ext uri="{BB962C8B-B14F-4D97-AF65-F5344CB8AC3E}">
        <p14:creationId xmlns:p14="http://schemas.microsoft.com/office/powerpoint/2010/main" val="3116565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633185" cy="5493840"/>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1506" name="Rectangle 2"/>
          <p:cNvSpPr>
            <a:spLocks noGrp="1"/>
          </p:cNvSpPr>
          <p:nvPr>
            <p:ph type="title" idx="4294967295"/>
          </p:nvPr>
        </p:nvSpPr>
        <p:spPr/>
        <p:txBody>
          <a:bodyPr/>
          <a:lstStyle/>
          <a:p>
            <a:r>
              <a:rPr lang="en-US" smtClean="0">
                <a:ea typeface="ＭＳ Ｐゴシック" pitchFamily="34" charset="-128"/>
              </a:rPr>
              <a:t>Design Philosophy</a:t>
            </a:r>
          </a:p>
        </p:txBody>
      </p:sp>
      <p:sp>
        <p:nvSpPr>
          <p:cNvPr id="21507" name="Rectangle 3"/>
          <p:cNvSpPr>
            <a:spLocks noGrp="1"/>
          </p:cNvSpPr>
          <p:nvPr>
            <p:ph type="body" idx="4294967295"/>
          </p:nvPr>
        </p:nvSpPr>
        <p:spPr>
          <a:xfrm>
            <a:off x="609441" y="1066801"/>
            <a:ext cx="11376237" cy="5059363"/>
          </a:xfrm>
          <a:prstGeom prst="rect">
            <a:avLst/>
          </a:prstGeom>
        </p:spPr>
        <p:txBody>
          <a:bodyPr/>
          <a:lstStyle/>
          <a:p>
            <a:r>
              <a:rPr lang="en-US" sz="3200" dirty="0" smtClean="0">
                <a:ea typeface="ＭＳ Ｐゴシック" pitchFamily="34" charset="-128"/>
              </a:rPr>
              <a:t>Modular Approach</a:t>
            </a:r>
          </a:p>
          <a:p>
            <a:pPr lvl="1"/>
            <a:r>
              <a:rPr lang="en-US" sz="2800" dirty="0" smtClean="0">
                <a:ea typeface="ＭＳ Ｐゴシック" pitchFamily="34" charset="-128"/>
              </a:rPr>
              <a:t>A module is a functional grouping of actions</a:t>
            </a:r>
          </a:p>
          <a:p>
            <a:pPr lvl="2"/>
            <a:r>
              <a:rPr lang="en-US" sz="2400" dirty="0" smtClean="0">
                <a:ea typeface="ＭＳ Ｐゴシック" pitchFamily="34" charset="-128"/>
              </a:rPr>
              <a:t>Generate, Create, Update, Delete</a:t>
            </a:r>
          </a:p>
          <a:p>
            <a:pPr lvl="1"/>
            <a:r>
              <a:rPr lang="en-US" sz="2800" dirty="0" smtClean="0">
                <a:ea typeface="ＭＳ Ｐゴシック" pitchFamily="34" charset="-128"/>
              </a:rPr>
              <a:t>Invoked via command line, shell script or Java program and accepts input arguments.</a:t>
            </a:r>
          </a:p>
          <a:p>
            <a:pPr lvl="1"/>
            <a:r>
              <a:rPr lang="en-US" sz="2800" dirty="0" smtClean="0">
                <a:ea typeface="ＭＳ Ｐゴシック" pitchFamily="34" charset="-128"/>
              </a:rPr>
              <a:t>Driven by XML-based configuration files containing an iteration of CIS resources.</a:t>
            </a:r>
          </a:p>
          <a:p>
            <a:pPr lvl="1"/>
            <a:r>
              <a:rPr lang="en-US" sz="2800" dirty="0" smtClean="0">
                <a:ea typeface="ＭＳ Ｐゴシック" pitchFamily="34" charset="-128"/>
              </a:rPr>
              <a:t>Swap in module(s) of customer’s choice using Spring for Java Modules or SQL invocations for CIS SQL Script Procedures.</a:t>
            </a:r>
          </a:p>
          <a:p>
            <a:pPr lvl="1"/>
            <a:r>
              <a:rPr lang="en-US" sz="2800" dirty="0" err="1" smtClean="0">
                <a:ea typeface="ＭＳ Ｐゴシック" pitchFamily="34" charset="-128"/>
              </a:rPr>
              <a:t>PDTool</a:t>
            </a:r>
            <a:r>
              <a:rPr lang="en-US" sz="2800" dirty="0" smtClean="0">
                <a:ea typeface="ＭＳ Ｐゴシック" pitchFamily="34" charset="-128"/>
              </a:rPr>
              <a:t> can be invoked by other tools since it is command-line based.</a:t>
            </a:r>
          </a:p>
          <a:p>
            <a:pPr lvl="1"/>
            <a:endParaRPr lang="en-US" sz="2800" dirty="0" smtClean="0">
              <a:ea typeface="ＭＳ Ｐゴシック" pitchFamily="34" charset="-128"/>
            </a:endParaRPr>
          </a:p>
        </p:txBody>
      </p:sp>
    </p:spTree>
    <p:extLst>
      <p:ext uri="{BB962C8B-B14F-4D97-AF65-F5344CB8AC3E}">
        <p14:creationId xmlns:p14="http://schemas.microsoft.com/office/powerpoint/2010/main" val="3793602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460465" cy="5514388"/>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Audience and Roles</a:t>
            </a:r>
            <a:endParaRPr lang="en-US" dirty="0"/>
          </a:p>
        </p:txBody>
      </p:sp>
      <p:sp>
        <p:nvSpPr>
          <p:cNvPr id="3" name="Content Placeholder 2"/>
          <p:cNvSpPr>
            <a:spLocks noGrp="1"/>
          </p:cNvSpPr>
          <p:nvPr>
            <p:ph idx="1"/>
          </p:nvPr>
        </p:nvSpPr>
        <p:spPr>
          <a:xfrm>
            <a:off x="609441" y="1219200"/>
            <a:ext cx="11165999" cy="5029200"/>
          </a:xfrm>
        </p:spPr>
        <p:txBody>
          <a:bodyPr>
            <a:noAutofit/>
          </a:bodyPr>
          <a:lstStyle/>
          <a:p>
            <a:r>
              <a:rPr lang="en-US" sz="3200" dirty="0" err="1" smtClean="0"/>
              <a:t>PDTool</a:t>
            </a:r>
            <a:r>
              <a:rPr lang="en-US" sz="3200" dirty="0" smtClean="0"/>
              <a:t> </a:t>
            </a:r>
            <a:r>
              <a:rPr lang="en-US" sz="3200" dirty="0"/>
              <a:t>Studio is focused on Version Control</a:t>
            </a:r>
          </a:p>
          <a:p>
            <a:pPr lvl="1"/>
            <a:r>
              <a:rPr lang="en-US" sz="2800" dirty="0"/>
              <a:t>Audience</a:t>
            </a:r>
          </a:p>
          <a:p>
            <a:pPr lvl="2"/>
            <a:r>
              <a:rPr lang="en-US" sz="2400" b="1" dirty="0"/>
              <a:t>Developers</a:t>
            </a:r>
            <a:r>
              <a:rPr lang="en-US" sz="2400" dirty="0"/>
              <a:t> – Check-in code into a version control system for later deployment</a:t>
            </a:r>
          </a:p>
          <a:p>
            <a:r>
              <a:rPr lang="en-US" sz="3200" dirty="0" err="1" smtClean="0"/>
              <a:t>PDTool</a:t>
            </a:r>
            <a:r>
              <a:rPr lang="en-US" sz="3200" dirty="0" smtClean="0"/>
              <a:t> is focused on Deployment and Testing</a:t>
            </a:r>
          </a:p>
          <a:p>
            <a:pPr lvl="1"/>
            <a:r>
              <a:rPr lang="en-US" sz="2800" dirty="0" smtClean="0"/>
              <a:t>Audience</a:t>
            </a:r>
          </a:p>
          <a:p>
            <a:pPr lvl="2"/>
            <a:r>
              <a:rPr lang="en-US" sz="2400" b="1" dirty="0" smtClean="0"/>
              <a:t>Developers</a:t>
            </a:r>
            <a:r>
              <a:rPr lang="en-US" sz="2400" dirty="0" smtClean="0"/>
              <a:t> – Configure deployment plans, module configuration files and configuration property files</a:t>
            </a:r>
            <a:endParaRPr lang="en-US" sz="2400" dirty="0"/>
          </a:p>
          <a:p>
            <a:pPr lvl="2"/>
            <a:r>
              <a:rPr lang="en-US" sz="2400" b="1" dirty="0"/>
              <a:t>Deployment </a:t>
            </a:r>
            <a:r>
              <a:rPr lang="en-US" sz="2400" b="1" dirty="0" smtClean="0"/>
              <a:t>Managers </a:t>
            </a:r>
            <a:r>
              <a:rPr lang="en-US" sz="2400" dirty="0" smtClean="0"/>
              <a:t>– Execute deployment plans to deploy Composite code to target CIS servers.</a:t>
            </a:r>
            <a:endParaRPr lang="en-US" sz="2400" dirty="0"/>
          </a:p>
          <a:p>
            <a:pPr lvl="2"/>
            <a:r>
              <a:rPr lang="en-US" sz="2400" b="1" dirty="0" smtClean="0"/>
              <a:t>Testers </a:t>
            </a:r>
            <a:r>
              <a:rPr lang="en-US" sz="2400" b="1" dirty="0"/>
              <a:t>and QA </a:t>
            </a:r>
            <a:r>
              <a:rPr lang="en-US" sz="2400" b="1" dirty="0" smtClean="0"/>
              <a:t>technicians </a:t>
            </a:r>
            <a:r>
              <a:rPr lang="en-US" sz="2400" dirty="0" smtClean="0"/>
              <a:t>– Execute tests against Composite servers.</a:t>
            </a:r>
            <a:endParaRPr lang="en-US" sz="2400" dirty="0"/>
          </a:p>
        </p:txBody>
      </p:sp>
    </p:spTree>
    <p:extLst>
      <p:ext uri="{BB962C8B-B14F-4D97-AF65-F5344CB8AC3E}">
        <p14:creationId xmlns:p14="http://schemas.microsoft.com/office/powerpoint/2010/main" val="2638066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4884890" y="2847052"/>
            <a:ext cx="1238628" cy="746919"/>
            <a:chOff x="3733191" y="2864069"/>
            <a:chExt cx="4570809" cy="2105863"/>
          </a:xfrm>
        </p:grpSpPr>
        <p:grpSp>
          <p:nvGrpSpPr>
            <p:cNvPr id="79" name="Group 27"/>
            <p:cNvGrpSpPr/>
            <p:nvPr/>
          </p:nvGrpSpPr>
          <p:grpSpPr>
            <a:xfrm>
              <a:off x="3832019" y="2864069"/>
              <a:ext cx="4373152" cy="2105863"/>
              <a:chOff x="8140700" y="1473196"/>
              <a:chExt cx="3497579" cy="659845"/>
            </a:xfrm>
          </p:grpSpPr>
          <p:sp>
            <p:nvSpPr>
              <p:cNvPr id="81" name="Rounded Rectangle 80"/>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2" name="Rounded Rectangle 81"/>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600" dirty="0">
                    <a:solidFill>
                      <a:srgbClr val="FFFFFF"/>
                    </a:solidFill>
                  </a:rPr>
                  <a:t>  </a:t>
                </a:r>
              </a:p>
            </p:txBody>
          </p:sp>
        </p:grpSp>
        <p:sp>
          <p:nvSpPr>
            <p:cNvPr id="80" name="TextBox 6"/>
            <p:cNvSpPr txBox="1">
              <a:spLocks noChangeArrowheads="1"/>
            </p:cNvSpPr>
            <p:nvPr/>
          </p:nvSpPr>
          <p:spPr bwMode="auto">
            <a:xfrm>
              <a:off x="3733191" y="3015944"/>
              <a:ext cx="4570809" cy="1297073"/>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200" b="0" dirty="0" smtClean="0">
                  <a:solidFill>
                    <a:srgbClr val="FFFFFF"/>
                  </a:solidFill>
                </a:rPr>
                <a:t>Cisco Information Server</a:t>
              </a:r>
              <a:endParaRPr lang="en-US" sz="1200" b="0" dirty="0">
                <a:solidFill>
                  <a:srgbClr val="FFFFFF"/>
                </a:solidFill>
              </a:endParaRPr>
            </a:p>
          </p:txBody>
        </p:sp>
      </p:grpSp>
      <p:sp>
        <p:nvSpPr>
          <p:cNvPr id="2" name="Title 1"/>
          <p:cNvSpPr>
            <a:spLocks noGrp="1"/>
          </p:cNvSpPr>
          <p:nvPr>
            <p:ph type="title"/>
          </p:nvPr>
        </p:nvSpPr>
        <p:spPr/>
        <p:txBody>
          <a:bodyPr/>
          <a:lstStyle/>
          <a:p>
            <a:r>
              <a:rPr lang="en-US" dirty="0" err="1" smtClean="0"/>
              <a:t>PDTool</a:t>
            </a:r>
            <a:r>
              <a:rPr lang="en-US" dirty="0" smtClean="0"/>
              <a:t> Overview</a:t>
            </a:r>
            <a:endParaRPr lang="en-US" dirty="0"/>
          </a:p>
        </p:txBody>
      </p:sp>
      <p:sp>
        <p:nvSpPr>
          <p:cNvPr id="6" name="Rounded Rectangle 5"/>
          <p:cNvSpPr/>
          <p:nvPr/>
        </p:nvSpPr>
        <p:spPr>
          <a:xfrm>
            <a:off x="258184" y="919244"/>
            <a:ext cx="11499170" cy="5669121"/>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10" name="Rectangle 22"/>
          <p:cNvSpPr>
            <a:spLocks noChangeArrowheads="1"/>
          </p:cNvSpPr>
          <p:nvPr/>
        </p:nvSpPr>
        <p:spPr bwMode="auto">
          <a:xfrm>
            <a:off x="7875735" y="2599730"/>
            <a:ext cx="3082906" cy="1447744"/>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4"/>
          <p:cNvSpPr txBox="1">
            <a:spLocks noChangeArrowheads="1"/>
          </p:cNvSpPr>
          <p:nvPr/>
        </p:nvSpPr>
        <p:spPr bwMode="auto">
          <a:xfrm>
            <a:off x="7875735" y="2599730"/>
            <a:ext cx="2590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CIS </a:t>
            </a:r>
            <a:r>
              <a:rPr lang="en-US" sz="1200" b="1" dirty="0" smtClean="0"/>
              <a:t>Target Server</a:t>
            </a:r>
            <a:endParaRPr lang="en-US" sz="1200" b="1" dirty="0"/>
          </a:p>
        </p:txBody>
      </p:sp>
      <p:sp>
        <p:nvSpPr>
          <p:cNvPr id="15" name="Rectangle 30"/>
          <p:cNvSpPr>
            <a:spLocks noChangeArrowheads="1"/>
          </p:cNvSpPr>
          <p:nvPr/>
        </p:nvSpPr>
        <p:spPr bwMode="auto">
          <a:xfrm>
            <a:off x="4596154" y="2631814"/>
            <a:ext cx="2203450" cy="14156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7" name="Text Box 32"/>
          <p:cNvSpPr txBox="1">
            <a:spLocks noChangeArrowheads="1"/>
          </p:cNvSpPr>
          <p:nvPr/>
        </p:nvSpPr>
        <p:spPr bwMode="auto">
          <a:xfrm>
            <a:off x="4513604" y="2631814"/>
            <a:ext cx="2590800" cy="27722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CIS </a:t>
            </a:r>
            <a:r>
              <a:rPr lang="en-US" sz="1200" b="1" dirty="0" smtClean="0"/>
              <a:t>Source Server</a:t>
            </a:r>
            <a:endParaRPr lang="en-US" sz="1200" b="1" dirty="0"/>
          </a:p>
        </p:txBody>
      </p:sp>
      <p:sp>
        <p:nvSpPr>
          <p:cNvPr id="18" name="Rectangle 35"/>
          <p:cNvSpPr>
            <a:spLocks noChangeArrowheads="1"/>
          </p:cNvSpPr>
          <p:nvPr/>
        </p:nvSpPr>
        <p:spPr bwMode="auto">
          <a:xfrm>
            <a:off x="8436742" y="5038130"/>
            <a:ext cx="3017393" cy="12954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37"/>
          <p:cNvSpPr txBox="1">
            <a:spLocks noChangeArrowheads="1"/>
          </p:cNvSpPr>
          <p:nvPr/>
        </p:nvSpPr>
        <p:spPr bwMode="auto">
          <a:xfrm>
            <a:off x="8436742" y="5038130"/>
            <a:ext cx="30173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Deployment </a:t>
            </a:r>
            <a:r>
              <a:rPr lang="en-US" sz="1200" b="1" dirty="0" smtClean="0"/>
              <a:t>Server:  </a:t>
            </a:r>
            <a:r>
              <a:rPr lang="en-US" sz="1200" b="1" dirty="0" err="1" smtClean="0"/>
              <a:t>unix</a:t>
            </a:r>
            <a:r>
              <a:rPr lang="en-US" sz="1200" b="1" dirty="0" smtClean="0"/>
              <a:t>, windows</a:t>
            </a:r>
            <a:endParaRPr lang="en-US" sz="1200" b="1" dirty="0"/>
          </a:p>
        </p:txBody>
      </p:sp>
      <p:grpSp>
        <p:nvGrpSpPr>
          <p:cNvPr id="21" name="Group 43"/>
          <p:cNvGrpSpPr>
            <a:grpSpLocks/>
          </p:cNvGrpSpPr>
          <p:nvPr/>
        </p:nvGrpSpPr>
        <p:grpSpPr bwMode="auto">
          <a:xfrm>
            <a:off x="3908227" y="4943192"/>
            <a:ext cx="3196177" cy="1237938"/>
            <a:chOff x="3408" y="2880"/>
            <a:chExt cx="1632" cy="720"/>
          </a:xfrm>
        </p:grpSpPr>
        <p:sp>
          <p:nvSpPr>
            <p:cNvPr id="23" name="Rectangle 40"/>
            <p:cNvSpPr>
              <a:spLocks noChangeArrowheads="1"/>
            </p:cNvSpPr>
            <p:nvPr/>
          </p:nvSpPr>
          <p:spPr bwMode="auto">
            <a:xfrm>
              <a:off x="3408" y="2880"/>
              <a:ext cx="1440" cy="72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25" name="Text Box 42"/>
            <p:cNvSpPr txBox="1">
              <a:spLocks noChangeArrowheads="1"/>
            </p:cNvSpPr>
            <p:nvPr/>
          </p:nvSpPr>
          <p:spPr bwMode="auto">
            <a:xfrm>
              <a:off x="3408" y="2880"/>
              <a:ext cx="163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smtClean="0"/>
                <a:t>Version Control System (VCS) </a:t>
              </a:r>
              <a:r>
                <a:rPr lang="en-US" sz="1200" b="1" dirty="0"/>
                <a:t>Server</a:t>
              </a:r>
            </a:p>
          </p:txBody>
        </p:sp>
      </p:grpSp>
      <p:sp>
        <p:nvSpPr>
          <p:cNvPr id="52" name="Text Box 59"/>
          <p:cNvSpPr txBox="1">
            <a:spLocks noChangeArrowheads="1"/>
          </p:cNvSpPr>
          <p:nvPr/>
        </p:nvSpPr>
        <p:spPr bwMode="auto">
          <a:xfrm>
            <a:off x="9360751" y="4047474"/>
            <a:ext cx="10665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sp>
        <p:nvSpPr>
          <p:cNvPr id="61" name="Line 91"/>
          <p:cNvSpPr>
            <a:spLocks noChangeShapeType="1"/>
          </p:cNvSpPr>
          <p:nvPr/>
        </p:nvSpPr>
        <p:spPr bwMode="auto">
          <a:xfrm>
            <a:off x="4677117" y="1737917"/>
            <a:ext cx="234553"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2" name="Line 92"/>
          <p:cNvSpPr>
            <a:spLocks noChangeShapeType="1"/>
          </p:cNvSpPr>
          <p:nvPr/>
        </p:nvSpPr>
        <p:spPr bwMode="auto">
          <a:xfrm>
            <a:off x="5697880" y="1737916"/>
            <a:ext cx="0"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3" name="Line 93"/>
          <p:cNvSpPr>
            <a:spLocks noChangeShapeType="1"/>
          </p:cNvSpPr>
          <p:nvPr/>
        </p:nvSpPr>
        <p:spPr bwMode="auto">
          <a:xfrm flipH="1">
            <a:off x="6513466" y="1737917"/>
            <a:ext cx="317500" cy="893897"/>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5" name="TextBox 64"/>
          <p:cNvSpPr txBox="1"/>
          <p:nvPr/>
        </p:nvSpPr>
        <p:spPr>
          <a:xfrm>
            <a:off x="4177701" y="938314"/>
            <a:ext cx="2438400" cy="369332"/>
          </a:xfrm>
          <a:prstGeom prst="rect">
            <a:avLst/>
          </a:prstGeom>
          <a:noFill/>
        </p:spPr>
        <p:txBody>
          <a:bodyPr wrap="square" rtlCol="0">
            <a:spAutoFit/>
          </a:bodyPr>
          <a:lstStyle/>
          <a:p>
            <a:pPr algn="ctr"/>
            <a:r>
              <a:rPr lang="en-US" dirty="0" smtClean="0">
                <a:solidFill>
                  <a:schemeClr val="bg1"/>
                </a:solidFill>
              </a:rPr>
              <a:t>Cisco Studio</a:t>
            </a:r>
            <a:endParaRPr lang="en-US" dirty="0">
              <a:solidFill>
                <a:schemeClr val="bg1"/>
              </a:solidFill>
            </a:endParaRPr>
          </a:p>
        </p:txBody>
      </p:sp>
      <p:grpSp>
        <p:nvGrpSpPr>
          <p:cNvPr id="91" name="Group 90"/>
          <p:cNvGrpSpPr/>
          <p:nvPr/>
        </p:nvGrpSpPr>
        <p:grpSpPr>
          <a:xfrm>
            <a:off x="4678704" y="5315129"/>
            <a:ext cx="1558669" cy="781331"/>
            <a:chOff x="9034857" y="2878670"/>
            <a:chExt cx="1321494" cy="780158"/>
          </a:xfrm>
        </p:grpSpPr>
        <p:grpSp>
          <p:nvGrpSpPr>
            <p:cNvPr id="87" name="Group 31"/>
            <p:cNvGrpSpPr/>
            <p:nvPr/>
          </p:nvGrpSpPr>
          <p:grpSpPr>
            <a:xfrm>
              <a:off x="9034857" y="2878670"/>
              <a:ext cx="1239300" cy="780158"/>
              <a:chOff x="8140700" y="1473196"/>
              <a:chExt cx="3497579" cy="659845"/>
            </a:xfrm>
          </p:grpSpPr>
          <p:sp>
            <p:nvSpPr>
              <p:cNvPr id="88" name="Rounded Rectangle 87"/>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9" name="Rounded Rectangle 88"/>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0" name="TextBox 89"/>
            <p:cNvSpPr txBox="1"/>
            <p:nvPr/>
          </p:nvSpPr>
          <p:spPr>
            <a:xfrm>
              <a:off x="9093301" y="2953753"/>
              <a:ext cx="1263050" cy="523220"/>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Subversion, TFS, Other..</a:t>
              </a:r>
              <a:endParaRPr lang="en-US" sz="1400" dirty="0">
                <a:solidFill>
                  <a:srgbClr val="FFFFFF"/>
                </a:solidFill>
              </a:endParaRPr>
            </a:p>
          </p:txBody>
        </p:sp>
      </p:grpSp>
      <p:grpSp>
        <p:nvGrpSpPr>
          <p:cNvPr id="96" name="Group 95"/>
          <p:cNvGrpSpPr/>
          <p:nvPr/>
        </p:nvGrpSpPr>
        <p:grpSpPr>
          <a:xfrm>
            <a:off x="3745273" y="1266257"/>
            <a:ext cx="976663" cy="471659"/>
            <a:chOff x="642739" y="4234611"/>
            <a:chExt cx="976663" cy="471659"/>
          </a:xfrm>
        </p:grpSpPr>
        <p:grpSp>
          <p:nvGrpSpPr>
            <p:cNvPr id="92" name="Group 34"/>
            <p:cNvGrpSpPr/>
            <p:nvPr/>
          </p:nvGrpSpPr>
          <p:grpSpPr>
            <a:xfrm>
              <a:off x="668714" y="4234611"/>
              <a:ext cx="950688" cy="471659"/>
              <a:chOff x="8140700" y="1473196"/>
              <a:chExt cx="3497579" cy="659845"/>
            </a:xfrm>
          </p:grpSpPr>
          <p:sp>
            <p:nvSpPr>
              <p:cNvPr id="93" name="Rounded Rectangle 92"/>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94" name="Rounded Rectangle 93"/>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5" name="TextBox 94"/>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1</a:t>
              </a:r>
              <a:endParaRPr lang="en-US" sz="1400" dirty="0">
                <a:solidFill>
                  <a:srgbClr val="FFFFFF"/>
                </a:solidFill>
              </a:endParaRPr>
            </a:p>
          </p:txBody>
        </p:sp>
      </p:grpSp>
      <p:grpSp>
        <p:nvGrpSpPr>
          <p:cNvPr id="97" name="Group 96"/>
          <p:cNvGrpSpPr/>
          <p:nvPr/>
        </p:nvGrpSpPr>
        <p:grpSpPr>
          <a:xfrm>
            <a:off x="4870469" y="1266257"/>
            <a:ext cx="976663" cy="471659"/>
            <a:chOff x="642739" y="4234611"/>
            <a:chExt cx="976663" cy="471659"/>
          </a:xfrm>
        </p:grpSpPr>
        <p:grpSp>
          <p:nvGrpSpPr>
            <p:cNvPr id="98" name="Group 34"/>
            <p:cNvGrpSpPr/>
            <p:nvPr/>
          </p:nvGrpSpPr>
          <p:grpSpPr>
            <a:xfrm>
              <a:off x="668714" y="4234611"/>
              <a:ext cx="950688" cy="471659"/>
              <a:chOff x="8140700" y="1473196"/>
              <a:chExt cx="3497579" cy="659845"/>
            </a:xfrm>
          </p:grpSpPr>
          <p:sp>
            <p:nvSpPr>
              <p:cNvPr id="100" name="Rounded Rectangle 99"/>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1" name="Rounded Rectangle 100"/>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9" name="TextBox 98"/>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2</a:t>
              </a:r>
              <a:endParaRPr lang="en-US" sz="1400" dirty="0">
                <a:solidFill>
                  <a:srgbClr val="FFFFFF"/>
                </a:solidFill>
              </a:endParaRPr>
            </a:p>
          </p:txBody>
        </p:sp>
      </p:grpSp>
      <p:grpSp>
        <p:nvGrpSpPr>
          <p:cNvPr id="102" name="Group 101"/>
          <p:cNvGrpSpPr/>
          <p:nvPr/>
        </p:nvGrpSpPr>
        <p:grpSpPr>
          <a:xfrm>
            <a:off x="6014970" y="1266257"/>
            <a:ext cx="976663" cy="471659"/>
            <a:chOff x="642739" y="4234611"/>
            <a:chExt cx="976663" cy="471659"/>
          </a:xfrm>
        </p:grpSpPr>
        <p:grpSp>
          <p:nvGrpSpPr>
            <p:cNvPr id="103" name="Group 34"/>
            <p:cNvGrpSpPr/>
            <p:nvPr/>
          </p:nvGrpSpPr>
          <p:grpSpPr>
            <a:xfrm>
              <a:off x="668714" y="4234611"/>
              <a:ext cx="950688" cy="471659"/>
              <a:chOff x="8140700" y="1473196"/>
              <a:chExt cx="3497579" cy="659845"/>
            </a:xfrm>
          </p:grpSpPr>
          <p:sp>
            <p:nvSpPr>
              <p:cNvPr id="105" name="Rounded Rectangle 104"/>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6" name="Rounded Rectangle 105"/>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4" name="TextBox 103"/>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3</a:t>
              </a:r>
              <a:endParaRPr lang="en-US" sz="1400" dirty="0">
                <a:solidFill>
                  <a:srgbClr val="FFFFFF"/>
                </a:solidFill>
              </a:endParaRPr>
            </a:p>
          </p:txBody>
        </p:sp>
      </p:grpSp>
      <p:grpSp>
        <p:nvGrpSpPr>
          <p:cNvPr id="107" name="Group 106"/>
          <p:cNvGrpSpPr/>
          <p:nvPr/>
        </p:nvGrpSpPr>
        <p:grpSpPr>
          <a:xfrm>
            <a:off x="4874373" y="3005526"/>
            <a:ext cx="1545015" cy="832258"/>
            <a:chOff x="3480223" y="2855457"/>
            <a:chExt cx="5182389" cy="2371929"/>
          </a:xfrm>
        </p:grpSpPr>
        <p:grpSp>
          <p:nvGrpSpPr>
            <p:cNvPr id="108" name="Group 27"/>
            <p:cNvGrpSpPr/>
            <p:nvPr/>
          </p:nvGrpSpPr>
          <p:grpSpPr>
            <a:xfrm>
              <a:off x="3832019" y="2864069"/>
              <a:ext cx="4373152" cy="2105863"/>
              <a:chOff x="8140700" y="1473196"/>
              <a:chExt cx="3497579" cy="659845"/>
            </a:xfrm>
          </p:grpSpPr>
          <p:sp>
            <p:nvSpPr>
              <p:cNvPr id="110" name="Rounded Rectangle 109"/>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1" name="Rounded Rectangle 110"/>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9"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14" name="Group 113"/>
          <p:cNvGrpSpPr/>
          <p:nvPr/>
        </p:nvGrpSpPr>
        <p:grpSpPr>
          <a:xfrm>
            <a:off x="9386330" y="2962867"/>
            <a:ext cx="1545015" cy="832258"/>
            <a:chOff x="3480223" y="2855457"/>
            <a:chExt cx="5182389" cy="2371929"/>
          </a:xfrm>
        </p:grpSpPr>
        <p:grpSp>
          <p:nvGrpSpPr>
            <p:cNvPr id="115" name="Group 27"/>
            <p:cNvGrpSpPr/>
            <p:nvPr/>
          </p:nvGrpSpPr>
          <p:grpSpPr>
            <a:xfrm>
              <a:off x="3832019" y="2864069"/>
              <a:ext cx="4373152" cy="2105863"/>
              <a:chOff x="8140700" y="1473196"/>
              <a:chExt cx="3497579" cy="659845"/>
            </a:xfrm>
          </p:grpSpPr>
          <p:sp>
            <p:nvSpPr>
              <p:cNvPr id="117" name="Rounded Rectangle 116"/>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8" name="Rounded Rectangle 117"/>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16"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69" name="Group 168"/>
          <p:cNvGrpSpPr/>
          <p:nvPr/>
        </p:nvGrpSpPr>
        <p:grpSpPr>
          <a:xfrm>
            <a:off x="3798514" y="2080625"/>
            <a:ext cx="2574902" cy="2862567"/>
            <a:chOff x="2507554" y="2080625"/>
            <a:chExt cx="2574902" cy="2862567"/>
          </a:xfrm>
        </p:grpSpPr>
        <p:grpSp>
          <p:nvGrpSpPr>
            <p:cNvPr id="155" name="Group 154"/>
            <p:cNvGrpSpPr/>
            <p:nvPr/>
          </p:nvGrpSpPr>
          <p:grpSpPr>
            <a:xfrm>
              <a:off x="2541642" y="2080625"/>
              <a:ext cx="2540814" cy="2862567"/>
              <a:chOff x="2541642" y="2080625"/>
              <a:chExt cx="2540814" cy="2862567"/>
            </a:xfrm>
          </p:grpSpPr>
          <p:grpSp>
            <p:nvGrpSpPr>
              <p:cNvPr id="148" name="Group 147"/>
              <p:cNvGrpSpPr/>
              <p:nvPr/>
            </p:nvGrpSpPr>
            <p:grpSpPr>
              <a:xfrm>
                <a:off x="2804586" y="2080625"/>
                <a:ext cx="2277870" cy="2862567"/>
                <a:chOff x="2804586" y="2080625"/>
                <a:chExt cx="2277870" cy="2862567"/>
              </a:xfrm>
            </p:grpSpPr>
            <p:cxnSp>
              <p:nvCxnSpPr>
                <p:cNvPr id="68" name="Straight Arrow Connector 67"/>
                <p:cNvCxnSpPr/>
                <p:nvPr/>
              </p:nvCxnSpPr>
              <p:spPr>
                <a:xfrm flipH="1">
                  <a:off x="3068743" y="2271665"/>
                  <a:ext cx="1" cy="2671527"/>
                </a:xfrm>
                <a:prstGeom prst="straightConnector1">
                  <a:avLst/>
                </a:prstGeom>
                <a:ln w="19050">
                  <a:solidFill>
                    <a:schemeClr val="bg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07451" y="2261783"/>
                  <a:ext cx="227301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2804586" y="2086141"/>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43956" y="2096023"/>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082455" y="2080625"/>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541642" y="4175353"/>
                <a:ext cx="935852"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Check-in</a:t>
                </a:r>
                <a:endParaRPr lang="en-US" sz="1200" dirty="0">
                  <a:solidFill>
                    <a:srgbClr val="000000"/>
                  </a:solidFill>
                </a:endParaRPr>
              </a:p>
            </p:txBody>
          </p:sp>
        </p:grpSp>
        <p:sp>
          <p:nvSpPr>
            <p:cNvPr id="165" name="TextBox 164"/>
            <p:cNvSpPr txBox="1"/>
            <p:nvPr/>
          </p:nvSpPr>
          <p:spPr>
            <a:xfrm>
              <a:off x="2507554" y="3610733"/>
              <a:ext cx="367101" cy="389513"/>
            </a:xfrm>
            <a:prstGeom prst="wedgeEllipseCallout">
              <a:avLst>
                <a:gd name="adj1" fmla="val -11201"/>
                <a:gd name="adj2" fmla="val 108745"/>
              </a:avLst>
            </a:prstGeom>
            <a:solidFill>
              <a:schemeClr val="bg1"/>
            </a:solidFill>
            <a:ln>
              <a:solidFill>
                <a:srgbClr val="000000"/>
              </a:solidFill>
            </a:ln>
            <a:effectLst/>
          </p:spPr>
          <p:txBody>
            <a:bodyPr wrap="square" rtlCol="0">
              <a:spAutoFit/>
            </a:bodyPr>
            <a:lstStyle/>
            <a:p>
              <a:r>
                <a:rPr lang="en-US" sz="1200" b="1" dirty="0">
                  <a:solidFill>
                    <a:srgbClr val="FF0000"/>
                  </a:solidFill>
                </a:rPr>
                <a:t>2</a:t>
              </a:r>
            </a:p>
          </p:txBody>
        </p:sp>
      </p:grpSp>
      <p:grpSp>
        <p:nvGrpSpPr>
          <p:cNvPr id="170" name="Group 169"/>
          <p:cNvGrpSpPr/>
          <p:nvPr/>
        </p:nvGrpSpPr>
        <p:grpSpPr>
          <a:xfrm>
            <a:off x="6254499" y="3507780"/>
            <a:ext cx="2564017" cy="1997075"/>
            <a:chOff x="4944877" y="3507780"/>
            <a:chExt cx="2564017" cy="1997075"/>
          </a:xfrm>
        </p:grpSpPr>
        <p:grpSp>
          <p:nvGrpSpPr>
            <p:cNvPr id="157" name="Group 156"/>
            <p:cNvGrpSpPr/>
            <p:nvPr/>
          </p:nvGrpSpPr>
          <p:grpSpPr>
            <a:xfrm>
              <a:off x="5203844" y="3507780"/>
              <a:ext cx="2305050" cy="1997075"/>
              <a:chOff x="5203844" y="3507780"/>
              <a:chExt cx="2305050" cy="1997075"/>
            </a:xfrm>
          </p:grpSpPr>
          <p:grpSp>
            <p:nvGrpSpPr>
              <p:cNvPr id="34" name="Group 81"/>
              <p:cNvGrpSpPr>
                <a:grpSpLocks/>
              </p:cNvGrpSpPr>
              <p:nvPr/>
            </p:nvGrpSpPr>
            <p:grpSpPr bwMode="auto">
              <a:xfrm>
                <a:off x="5203844" y="3507780"/>
                <a:ext cx="2305050" cy="1997075"/>
                <a:chOff x="2976" y="1868"/>
                <a:chExt cx="1452" cy="1258"/>
              </a:xfrm>
            </p:grpSpPr>
            <p:grpSp>
              <p:nvGrpSpPr>
                <p:cNvPr id="35" name="Group 65"/>
                <p:cNvGrpSpPr>
                  <a:grpSpLocks/>
                </p:cNvGrpSpPr>
                <p:nvPr/>
              </p:nvGrpSpPr>
              <p:grpSpPr bwMode="auto">
                <a:xfrm>
                  <a:off x="2976" y="2024"/>
                  <a:ext cx="1452" cy="1102"/>
                  <a:chOff x="2976" y="2024"/>
                  <a:chExt cx="1452" cy="1102"/>
                </a:xfrm>
              </p:grpSpPr>
              <p:grpSp>
                <p:nvGrpSpPr>
                  <p:cNvPr id="37" name="Group 62"/>
                  <p:cNvGrpSpPr>
                    <a:grpSpLocks/>
                  </p:cNvGrpSpPr>
                  <p:nvPr/>
                </p:nvGrpSpPr>
                <p:grpSpPr bwMode="auto">
                  <a:xfrm>
                    <a:off x="2976" y="2184"/>
                    <a:ext cx="898" cy="942"/>
                    <a:chOff x="2976" y="2184"/>
                    <a:chExt cx="898" cy="942"/>
                  </a:xfrm>
                </p:grpSpPr>
                <p:sp>
                  <p:nvSpPr>
                    <p:cNvPr id="39" name="Line 48"/>
                    <p:cNvSpPr>
                      <a:spLocks noChangeShapeType="1"/>
                    </p:cNvSpPr>
                    <p:nvPr/>
                  </p:nvSpPr>
                  <p:spPr bwMode="auto">
                    <a:xfrm flipV="1">
                      <a:off x="3117" y="2184"/>
                      <a:ext cx="757" cy="942"/>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40" name="Text Box 49"/>
                    <p:cNvSpPr txBox="1">
                      <a:spLocks noChangeArrowheads="1"/>
                    </p:cNvSpPr>
                    <p:nvPr/>
                  </p:nvSpPr>
                  <p:spPr bwMode="auto">
                    <a:xfrm>
                      <a:off x="2976" y="2256"/>
                      <a:ext cx="672"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t> </a:t>
                      </a:r>
                      <a:endParaRPr lang="en-US" sz="1000" dirty="0"/>
                    </a:p>
                  </p:txBody>
                </p:sp>
              </p:grpSp>
              <p:sp>
                <p:nvSpPr>
                  <p:cNvPr id="38" name="Text Box 56"/>
                  <p:cNvSpPr txBox="1">
                    <a:spLocks noChangeArrowheads="1"/>
                  </p:cNvSpPr>
                  <p:nvPr/>
                </p:nvSpPr>
                <p:spPr bwMode="auto">
                  <a:xfrm>
                    <a:off x="3852" y="202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36" name="Line 76"/>
                <p:cNvSpPr>
                  <a:spLocks noChangeShapeType="1"/>
                </p:cNvSpPr>
                <p:nvPr/>
              </p:nvSpPr>
              <p:spPr bwMode="auto">
                <a:xfrm flipV="1">
                  <a:off x="4000" y="1868"/>
                  <a:ext cx="48" cy="144"/>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grpSp>
          <p:sp>
            <p:nvSpPr>
              <p:cNvPr id="153" name="TextBox 152"/>
              <p:cNvSpPr txBox="1"/>
              <p:nvPr/>
            </p:nvSpPr>
            <p:spPr>
              <a:xfrm>
                <a:off x="5508644" y="4380131"/>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sp>
          <p:nvSpPr>
            <p:cNvPr id="166" name="TextBox 165"/>
            <p:cNvSpPr txBox="1"/>
            <p:nvPr/>
          </p:nvSpPr>
          <p:spPr>
            <a:xfrm>
              <a:off x="4944877" y="4267617"/>
              <a:ext cx="367101" cy="389513"/>
            </a:xfrm>
            <a:prstGeom prst="wedgeEllipseCallout">
              <a:avLst>
                <a:gd name="adj1" fmla="val 119741"/>
                <a:gd name="adj2" fmla="val 9621"/>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3</a:t>
              </a:r>
              <a:endParaRPr lang="en-US" sz="1200" b="1" dirty="0">
                <a:solidFill>
                  <a:srgbClr val="FF0000"/>
                </a:solidFill>
              </a:endParaRPr>
            </a:p>
          </p:txBody>
        </p:sp>
      </p:grpSp>
      <p:grpSp>
        <p:nvGrpSpPr>
          <p:cNvPr id="171" name="Group 170"/>
          <p:cNvGrpSpPr/>
          <p:nvPr/>
        </p:nvGrpSpPr>
        <p:grpSpPr>
          <a:xfrm>
            <a:off x="6728594" y="3736379"/>
            <a:ext cx="3276555" cy="2640024"/>
            <a:chOff x="5437634" y="3736379"/>
            <a:chExt cx="3276555" cy="2640024"/>
          </a:xfrm>
        </p:grpSpPr>
        <p:grpSp>
          <p:nvGrpSpPr>
            <p:cNvPr id="163" name="Group 162"/>
            <p:cNvGrpSpPr/>
            <p:nvPr/>
          </p:nvGrpSpPr>
          <p:grpSpPr>
            <a:xfrm>
              <a:off x="5437634" y="3736379"/>
              <a:ext cx="3276555" cy="2640024"/>
              <a:chOff x="5437634" y="3736379"/>
              <a:chExt cx="3276555" cy="2640024"/>
            </a:xfrm>
          </p:grpSpPr>
          <p:sp>
            <p:nvSpPr>
              <p:cNvPr id="51" name="Line 58"/>
              <p:cNvSpPr>
                <a:spLocks noChangeShapeType="1"/>
              </p:cNvSpPr>
              <p:nvPr/>
            </p:nvSpPr>
            <p:spPr bwMode="auto">
              <a:xfrm flipV="1">
                <a:off x="8713652" y="3736379"/>
                <a:ext cx="0" cy="158061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auto">
              <a:xfrm rot="21262642">
                <a:off x="8084887" y="5967421"/>
                <a:ext cx="629302" cy="245816"/>
              </a:xfrm>
              <a:custGeom>
                <a:avLst/>
                <a:gdLst>
                  <a:gd name="T0" fmla="*/ 0 w 768"/>
                  <a:gd name="T1" fmla="*/ 2147483647 h 224"/>
                  <a:gd name="T2" fmla="*/ 2147483647 w 768"/>
                  <a:gd name="T3" fmla="*/ 2147483647 h 224"/>
                  <a:gd name="T4" fmla="*/ 2147483647 w 768"/>
                  <a:gd name="T5" fmla="*/ 0 h 224"/>
                  <a:gd name="T6" fmla="*/ 0 60000 65536"/>
                  <a:gd name="T7" fmla="*/ 0 60000 65536"/>
                  <a:gd name="T8" fmla="*/ 0 60000 65536"/>
                </a:gdLst>
                <a:ahLst/>
                <a:cxnLst>
                  <a:cxn ang="T6">
                    <a:pos x="T0" y="T1"/>
                  </a:cxn>
                  <a:cxn ang="T7">
                    <a:pos x="T2" y="T3"/>
                  </a:cxn>
                  <a:cxn ang="T8">
                    <a:pos x="T4" y="T5"/>
                  </a:cxn>
                </a:cxnLst>
                <a:rect l="0" t="0" r="r" b="b"/>
                <a:pathLst>
                  <a:path w="768" h="224">
                    <a:moveTo>
                      <a:pt x="0" y="192"/>
                    </a:moveTo>
                    <a:cubicBezTo>
                      <a:pt x="248" y="208"/>
                      <a:pt x="496" y="224"/>
                      <a:pt x="624" y="192"/>
                    </a:cubicBezTo>
                    <a:cubicBezTo>
                      <a:pt x="752" y="160"/>
                      <a:pt x="744" y="32"/>
                      <a:pt x="768" y="0"/>
                    </a:cubicBezTo>
                  </a:path>
                </a:pathLst>
              </a:custGeom>
              <a:noFill/>
              <a:ln w="952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8" name="Group 157"/>
              <p:cNvGrpSpPr/>
              <p:nvPr/>
            </p:nvGrpSpPr>
            <p:grpSpPr>
              <a:xfrm>
                <a:off x="5437634" y="5562014"/>
                <a:ext cx="2651125" cy="814389"/>
                <a:chOff x="5437634" y="5562014"/>
                <a:chExt cx="2651125" cy="814389"/>
              </a:xfrm>
            </p:grpSpPr>
            <p:grpSp>
              <p:nvGrpSpPr>
                <p:cNvPr id="29" name="Group 64"/>
                <p:cNvGrpSpPr>
                  <a:grpSpLocks/>
                </p:cNvGrpSpPr>
                <p:nvPr/>
              </p:nvGrpSpPr>
              <p:grpSpPr bwMode="auto">
                <a:xfrm>
                  <a:off x="5437634" y="5562014"/>
                  <a:ext cx="2651125" cy="814389"/>
                  <a:chOff x="2764" y="3162"/>
                  <a:chExt cx="1670" cy="513"/>
                </a:xfrm>
              </p:grpSpPr>
              <p:grpSp>
                <p:nvGrpSpPr>
                  <p:cNvPr id="30" name="Group 63"/>
                  <p:cNvGrpSpPr>
                    <a:grpSpLocks/>
                  </p:cNvGrpSpPr>
                  <p:nvPr/>
                </p:nvGrpSpPr>
                <p:grpSpPr bwMode="auto">
                  <a:xfrm>
                    <a:off x="2764" y="3162"/>
                    <a:ext cx="1076" cy="513"/>
                    <a:chOff x="2764" y="3162"/>
                    <a:chExt cx="1076" cy="513"/>
                  </a:xfrm>
                </p:grpSpPr>
                <p:sp>
                  <p:nvSpPr>
                    <p:cNvPr id="32" name="Line 54"/>
                    <p:cNvSpPr>
                      <a:spLocks noChangeShapeType="1"/>
                    </p:cNvSpPr>
                    <p:nvPr/>
                  </p:nvSpPr>
                  <p:spPr bwMode="auto">
                    <a:xfrm>
                      <a:off x="2764" y="3162"/>
                      <a:ext cx="1076" cy="39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55"/>
                    <p:cNvSpPr txBox="1">
                      <a:spLocks noChangeArrowheads="1"/>
                    </p:cNvSpPr>
                    <p:nvPr/>
                  </p:nvSpPr>
                  <p:spPr bwMode="auto">
                    <a:xfrm>
                      <a:off x="3176" y="3520"/>
                      <a:ext cx="66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31" name="Text Box 57"/>
                  <p:cNvSpPr txBox="1">
                    <a:spLocks noChangeArrowheads="1"/>
                  </p:cNvSpPr>
                  <p:nvPr/>
                </p:nvSpPr>
                <p:spPr bwMode="auto">
                  <a:xfrm>
                    <a:off x="3858" y="346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154" name="TextBox 153"/>
                <p:cNvSpPr txBox="1"/>
                <p:nvPr/>
              </p:nvSpPr>
              <p:spPr>
                <a:xfrm>
                  <a:off x="5607448" y="5723307"/>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grpSp>
        <p:sp>
          <p:nvSpPr>
            <p:cNvPr id="167" name="TextBox 166"/>
            <p:cNvSpPr txBox="1"/>
            <p:nvPr/>
          </p:nvSpPr>
          <p:spPr>
            <a:xfrm>
              <a:off x="6073337" y="5203999"/>
              <a:ext cx="367101" cy="389513"/>
            </a:xfrm>
            <a:prstGeom prst="wedgeEllipseCallout">
              <a:avLst>
                <a:gd name="adj1" fmla="val -40563"/>
                <a:gd name="adj2" fmla="val 90972"/>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4</a:t>
              </a:r>
              <a:endParaRPr lang="en-US" sz="1200" b="1" dirty="0">
                <a:solidFill>
                  <a:srgbClr val="FF0000"/>
                </a:solidFill>
              </a:endParaRPr>
            </a:p>
          </p:txBody>
        </p:sp>
      </p:grpSp>
      <p:grpSp>
        <p:nvGrpSpPr>
          <p:cNvPr id="178" name="Group 177"/>
          <p:cNvGrpSpPr/>
          <p:nvPr/>
        </p:nvGrpSpPr>
        <p:grpSpPr>
          <a:xfrm>
            <a:off x="3819012" y="1728112"/>
            <a:ext cx="6519533" cy="4228322"/>
            <a:chOff x="2528052" y="1728112"/>
            <a:chExt cx="6519533" cy="4228322"/>
          </a:xfrm>
        </p:grpSpPr>
        <p:grpSp>
          <p:nvGrpSpPr>
            <p:cNvPr id="172" name="Group 171"/>
            <p:cNvGrpSpPr/>
            <p:nvPr/>
          </p:nvGrpSpPr>
          <p:grpSpPr>
            <a:xfrm>
              <a:off x="7824360" y="5279205"/>
              <a:ext cx="1223225" cy="677229"/>
              <a:chOff x="7768374" y="5353853"/>
              <a:chExt cx="1223225" cy="677229"/>
            </a:xfrm>
          </p:grpSpPr>
          <p:sp>
            <p:nvSpPr>
              <p:cNvPr id="8" name="Rectangle 7"/>
              <p:cNvSpPr/>
              <p:nvPr/>
            </p:nvSpPr>
            <p:spPr>
              <a:xfrm>
                <a:off x="7821318" y="5391643"/>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72"/>
              <p:cNvGrpSpPr>
                <a:grpSpLocks/>
              </p:cNvGrpSpPr>
              <p:nvPr/>
            </p:nvGrpSpPr>
            <p:grpSpPr bwMode="auto">
              <a:xfrm>
                <a:off x="7768374" y="5353853"/>
                <a:ext cx="1222548" cy="677229"/>
                <a:chOff x="4853" y="3031"/>
                <a:chExt cx="669" cy="355"/>
              </a:xfrm>
            </p:grpSpPr>
            <p:sp>
              <p:nvSpPr>
                <p:cNvPr id="56" name="Text Box 71"/>
                <p:cNvSpPr txBox="1">
                  <a:spLocks noChangeArrowheads="1"/>
                </p:cNvSpPr>
                <p:nvPr/>
              </p:nvSpPr>
              <p:spPr bwMode="auto">
                <a:xfrm>
                  <a:off x="4853" y="3031"/>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55"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 y="316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 name="TextBox 63"/>
            <p:cNvSpPr txBox="1"/>
            <p:nvPr/>
          </p:nvSpPr>
          <p:spPr>
            <a:xfrm>
              <a:off x="5767018" y="1728112"/>
              <a:ext cx="1692275" cy="369332"/>
            </a:xfrm>
            <a:prstGeom prst="rect">
              <a:avLst/>
            </a:prstGeom>
            <a:solidFill>
              <a:schemeClr val="accent5">
                <a:lumMod val="60000"/>
                <a:lumOff val="40000"/>
              </a:schemeClr>
            </a:solidFill>
            <a:ln w="28575">
              <a:solidFill>
                <a:srgbClr val="000000"/>
              </a:solidFill>
            </a:ln>
          </p:spPr>
          <p:txBody>
            <a:bodyPr wrap="square" rtlCol="0">
              <a:spAutoFit/>
            </a:bodyPr>
            <a:lstStyle/>
            <a:p>
              <a:pPr algn="ctr"/>
              <a:r>
                <a:rPr lang="en-US" dirty="0" smtClean="0">
                  <a:solidFill>
                    <a:srgbClr val="000000"/>
                  </a:solidFill>
                </a:rPr>
                <a:t>PDTool Studio</a:t>
              </a:r>
              <a:endParaRPr lang="en-US" dirty="0">
                <a:solidFill>
                  <a:srgbClr val="000000"/>
                </a:solidFill>
              </a:endParaRPr>
            </a:p>
          </p:txBody>
        </p:sp>
        <p:sp>
          <p:nvSpPr>
            <p:cNvPr id="71" name="Text Box 75"/>
            <p:cNvSpPr txBox="1">
              <a:spLocks noChangeArrowheads="1"/>
            </p:cNvSpPr>
            <p:nvPr/>
          </p:nvSpPr>
          <p:spPr bwMode="auto">
            <a:xfrm>
              <a:off x="2528052" y="1747587"/>
              <a:ext cx="558797"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2" name="Text Box 75"/>
            <p:cNvSpPr txBox="1">
              <a:spLocks noChangeArrowheads="1"/>
            </p:cNvSpPr>
            <p:nvPr/>
          </p:nvSpPr>
          <p:spPr bwMode="auto">
            <a:xfrm>
              <a:off x="3663180" y="1749155"/>
              <a:ext cx="586275"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3" name="Text Box 75"/>
            <p:cNvSpPr txBox="1">
              <a:spLocks noChangeArrowheads="1"/>
            </p:cNvSpPr>
            <p:nvPr/>
          </p:nvSpPr>
          <p:spPr bwMode="auto">
            <a:xfrm>
              <a:off x="4815222" y="1749155"/>
              <a:ext cx="530478"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grpSp>
          <p:nvGrpSpPr>
            <p:cNvPr id="173" name="Group 172"/>
            <p:cNvGrpSpPr/>
            <p:nvPr/>
          </p:nvGrpSpPr>
          <p:grpSpPr>
            <a:xfrm>
              <a:off x="6576725" y="2874368"/>
              <a:ext cx="1223225" cy="677229"/>
              <a:chOff x="7768374" y="5353853"/>
              <a:chExt cx="1223225" cy="677229"/>
            </a:xfrm>
          </p:grpSpPr>
          <p:sp>
            <p:nvSpPr>
              <p:cNvPr id="174" name="Rectangle 173"/>
              <p:cNvSpPr/>
              <p:nvPr/>
            </p:nvSpPr>
            <p:spPr>
              <a:xfrm>
                <a:off x="7821318" y="5391643"/>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72"/>
              <p:cNvGrpSpPr>
                <a:grpSpLocks/>
              </p:cNvGrpSpPr>
              <p:nvPr/>
            </p:nvGrpSpPr>
            <p:grpSpPr bwMode="auto">
              <a:xfrm>
                <a:off x="7768374" y="5353853"/>
                <a:ext cx="1222548" cy="677229"/>
                <a:chOff x="4853" y="3031"/>
                <a:chExt cx="669" cy="355"/>
              </a:xfrm>
            </p:grpSpPr>
            <p:sp>
              <p:nvSpPr>
                <p:cNvPr id="176" name="Text Box 71"/>
                <p:cNvSpPr txBox="1">
                  <a:spLocks noChangeArrowheads="1"/>
                </p:cNvSpPr>
                <p:nvPr/>
              </p:nvSpPr>
              <p:spPr bwMode="auto">
                <a:xfrm>
                  <a:off x="4853" y="3031"/>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177"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 y="316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68" name="Group 167"/>
          <p:cNvGrpSpPr/>
          <p:nvPr/>
        </p:nvGrpSpPr>
        <p:grpSpPr>
          <a:xfrm>
            <a:off x="6799605" y="2628006"/>
            <a:ext cx="2656304" cy="1013681"/>
            <a:chOff x="5508645" y="2628006"/>
            <a:chExt cx="2656304" cy="1013681"/>
          </a:xfrm>
        </p:grpSpPr>
        <p:grpSp>
          <p:nvGrpSpPr>
            <p:cNvPr id="162" name="Group 161"/>
            <p:cNvGrpSpPr/>
            <p:nvPr/>
          </p:nvGrpSpPr>
          <p:grpSpPr>
            <a:xfrm>
              <a:off x="5508645" y="2764830"/>
              <a:ext cx="2656304" cy="876857"/>
              <a:chOff x="5508645" y="2764830"/>
              <a:chExt cx="2656304" cy="876857"/>
            </a:xfrm>
          </p:grpSpPr>
          <p:grpSp>
            <p:nvGrpSpPr>
              <p:cNvPr id="42" name="Group 60"/>
              <p:cNvGrpSpPr>
                <a:grpSpLocks/>
              </p:cNvGrpSpPr>
              <p:nvPr/>
            </p:nvGrpSpPr>
            <p:grpSpPr bwMode="auto">
              <a:xfrm>
                <a:off x="5508645" y="2764830"/>
                <a:ext cx="1130300" cy="368300"/>
                <a:chOff x="3168" y="1400"/>
                <a:chExt cx="712" cy="232"/>
              </a:xfrm>
            </p:grpSpPr>
            <p:sp>
              <p:nvSpPr>
                <p:cNvPr id="48" name="Line 44"/>
                <p:cNvSpPr>
                  <a:spLocks noChangeShapeType="1"/>
                </p:cNvSpPr>
                <p:nvPr/>
              </p:nvSpPr>
              <p:spPr bwMode="auto">
                <a:xfrm flipV="1">
                  <a:off x="3168" y="1632"/>
                  <a:ext cx="672"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Text Box 45"/>
                <p:cNvSpPr txBox="1">
                  <a:spLocks noChangeArrowheads="1"/>
                </p:cNvSpPr>
                <p:nvPr/>
              </p:nvSpPr>
              <p:spPr bwMode="auto">
                <a:xfrm>
                  <a:off x="3256" y="1400"/>
                  <a:ext cx="62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45" name="Line 80"/>
              <p:cNvSpPr>
                <a:spLocks noChangeShapeType="1"/>
              </p:cNvSpPr>
              <p:nvPr/>
            </p:nvSpPr>
            <p:spPr bwMode="auto">
              <a:xfrm flipV="1">
                <a:off x="7792210" y="3146532"/>
                <a:ext cx="372739" cy="1"/>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TextBox 150"/>
              <p:cNvSpPr txBox="1"/>
              <p:nvPr/>
            </p:nvSpPr>
            <p:spPr>
              <a:xfrm>
                <a:off x="5574894" y="3180022"/>
                <a:ext cx="935852" cy="461665"/>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Export Import</a:t>
                </a:r>
                <a:endParaRPr lang="en-US" sz="1200" dirty="0">
                  <a:solidFill>
                    <a:srgbClr val="000000"/>
                  </a:solidFill>
                </a:endParaRPr>
              </a:p>
            </p:txBody>
          </p:sp>
        </p:grpSp>
        <p:sp>
          <p:nvSpPr>
            <p:cNvPr id="164" name="TextBox 163"/>
            <p:cNvSpPr txBox="1"/>
            <p:nvPr/>
          </p:nvSpPr>
          <p:spPr>
            <a:xfrm>
              <a:off x="5960094" y="2628006"/>
              <a:ext cx="367101" cy="389513"/>
            </a:xfrm>
            <a:prstGeom prst="wedgeEllipseCallout">
              <a:avLst>
                <a:gd name="adj1" fmla="val -50427"/>
                <a:gd name="adj2" fmla="val 95621"/>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1</a:t>
              </a:r>
              <a:endParaRPr lang="en-US" sz="1200" b="1" dirty="0">
                <a:solidFill>
                  <a:srgbClr val="FF0000"/>
                </a:solidFill>
              </a:endParaRPr>
            </a:p>
          </p:txBody>
        </p:sp>
      </p:grpSp>
      <p:sp>
        <p:nvSpPr>
          <p:cNvPr id="119" name="Rectangle 3"/>
          <p:cNvSpPr txBox="1">
            <a:spLocks/>
          </p:cNvSpPr>
          <p:nvPr/>
        </p:nvSpPr>
        <p:spPr>
          <a:xfrm>
            <a:off x="560581" y="944449"/>
            <a:ext cx="3421483" cy="5105400"/>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n-US" dirty="0" smtClean="0">
                <a:ea typeface="ＭＳ Ｐゴシック" pitchFamily="34" charset="-128"/>
              </a:rPr>
              <a:t>Scenario 1</a:t>
            </a:r>
          </a:p>
          <a:p>
            <a:pPr lvl="1">
              <a:buClr>
                <a:schemeClr val="bg1"/>
              </a:buClr>
            </a:pPr>
            <a:r>
              <a:rPr lang="en-US" dirty="0" smtClean="0">
                <a:ea typeface="ＭＳ Ｐゴシック" pitchFamily="34" charset="-128"/>
              </a:rPr>
              <a:t> Archive (.car) file based deployment between source and target server.  Scripts executed on target server.</a:t>
            </a:r>
          </a:p>
          <a:p>
            <a:pPr>
              <a:buClr>
                <a:schemeClr val="bg1"/>
              </a:buClr>
            </a:pPr>
            <a:r>
              <a:rPr lang="en-US" dirty="0" smtClean="0">
                <a:ea typeface="ＭＳ Ｐゴシック" pitchFamily="34" charset="-128"/>
              </a:rPr>
              <a:t>Scenario 2</a:t>
            </a:r>
          </a:p>
          <a:p>
            <a:pPr lvl="1">
              <a:buClr>
                <a:schemeClr val="bg1"/>
              </a:buClr>
            </a:pPr>
            <a:r>
              <a:rPr lang="en-US" dirty="0">
                <a:ea typeface="ＭＳ Ｐゴシック" pitchFamily="34" charset="-128"/>
              </a:rPr>
              <a:t> </a:t>
            </a:r>
            <a:r>
              <a:rPr lang="en-US" dirty="0" smtClean="0">
                <a:ea typeface="ＭＳ Ｐゴシック" pitchFamily="34" charset="-128"/>
              </a:rPr>
              <a:t>Developer checks in resources to VCS</a:t>
            </a:r>
          </a:p>
          <a:p>
            <a:pPr>
              <a:buClr>
                <a:schemeClr val="bg1"/>
              </a:buClr>
            </a:pPr>
            <a:r>
              <a:rPr lang="en-US" dirty="0" smtClean="0">
                <a:ea typeface="ＭＳ Ｐゴシック" pitchFamily="34" charset="-128"/>
              </a:rPr>
              <a:t>Scenario 3</a:t>
            </a:r>
          </a:p>
          <a:p>
            <a:pPr lvl="1">
              <a:buClr>
                <a:schemeClr val="bg1"/>
              </a:buClr>
            </a:pPr>
            <a:r>
              <a:rPr lang="en-US" dirty="0" smtClean="0">
                <a:ea typeface="ＭＳ Ｐゴシック" pitchFamily="34" charset="-128"/>
              </a:rPr>
              <a:t> VCS based deployment.  Scripts executed on target CIS server.</a:t>
            </a:r>
          </a:p>
          <a:p>
            <a:pPr>
              <a:buClr>
                <a:schemeClr val="bg1"/>
              </a:buClr>
            </a:pPr>
            <a:r>
              <a:rPr lang="en-US" dirty="0" smtClean="0">
                <a:ea typeface="ＭＳ Ｐゴシック" pitchFamily="34" charset="-128"/>
              </a:rPr>
              <a:t>Scenario 4</a:t>
            </a:r>
          </a:p>
          <a:p>
            <a:pPr lvl="1">
              <a:buClr>
                <a:schemeClr val="bg1"/>
              </a:buClr>
            </a:pPr>
            <a:r>
              <a:rPr lang="en-US" dirty="0" smtClean="0">
                <a:ea typeface="ＭＳ Ｐゴシック" pitchFamily="34" charset="-128"/>
              </a:rPr>
              <a:t> VCS-based deployment.  Scripts executed on deployment server.</a:t>
            </a:r>
            <a:endParaRPr lang="en-US" dirty="0">
              <a:ea typeface="ＭＳ Ｐゴシック" pitchFamily="34" charset="-128"/>
            </a:endParaRPr>
          </a:p>
        </p:txBody>
      </p:sp>
    </p:spTree>
    <p:extLst>
      <p:ext uri="{BB962C8B-B14F-4D97-AF65-F5344CB8AC3E}">
        <p14:creationId xmlns:p14="http://schemas.microsoft.com/office/powerpoint/2010/main" val="391770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9">
                                            <p:txEl>
                                              <p:pRg st="0" end="0"/>
                                            </p:txEl>
                                          </p:spTgt>
                                        </p:tgtEl>
                                        <p:attrNameLst>
                                          <p:attrName>style.visibility</p:attrName>
                                        </p:attrNameLst>
                                      </p:cBhvr>
                                      <p:to>
                                        <p:strVal val="visible"/>
                                      </p:to>
                                    </p:set>
                                    <p:animEffect transition="in" filter="wipe(up)">
                                      <p:cBhvr>
                                        <p:cTn id="12" dur="1000"/>
                                        <p:tgtEl>
                                          <p:spTgt spid="119">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wipe(up)">
                                      <p:cBhvr>
                                        <p:cTn id="15" dur="1000"/>
                                        <p:tgtEl>
                                          <p:spTgt spid="119">
                                            <p:txEl>
                                              <p:pRg st="1" end="1"/>
                                            </p:txEl>
                                          </p:spTgt>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68"/>
                                        </p:tgtEl>
                                        <p:attrNameLst>
                                          <p:attrName>style.visibility</p:attrName>
                                        </p:attrNameLst>
                                      </p:cBhvr>
                                      <p:to>
                                        <p:strVal val="visible"/>
                                      </p:to>
                                    </p:set>
                                    <p:animEffect transition="in" filter="wipe(left)">
                                      <p:cBhvr>
                                        <p:cTn id="19" dur="500"/>
                                        <p:tgtEl>
                                          <p:spTgt spid="16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9">
                                            <p:txEl>
                                              <p:pRg st="2" end="2"/>
                                            </p:txEl>
                                          </p:spTgt>
                                        </p:tgtEl>
                                        <p:attrNameLst>
                                          <p:attrName>style.visibility</p:attrName>
                                        </p:attrNameLst>
                                      </p:cBhvr>
                                      <p:to>
                                        <p:strVal val="visible"/>
                                      </p:to>
                                    </p:set>
                                    <p:animEffect transition="in" filter="wipe(up)">
                                      <p:cBhvr>
                                        <p:cTn id="24" dur="1000"/>
                                        <p:tgtEl>
                                          <p:spTgt spid="119">
                                            <p:txEl>
                                              <p:pRg st="2" end="2"/>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19">
                                            <p:txEl>
                                              <p:pRg st="3" end="3"/>
                                            </p:txEl>
                                          </p:spTgt>
                                        </p:tgtEl>
                                        <p:attrNameLst>
                                          <p:attrName>style.visibility</p:attrName>
                                        </p:attrNameLst>
                                      </p:cBhvr>
                                      <p:to>
                                        <p:strVal val="visible"/>
                                      </p:to>
                                    </p:set>
                                    <p:animEffect transition="in" filter="wipe(up)">
                                      <p:cBhvr>
                                        <p:cTn id="27" dur="1000"/>
                                        <p:tgtEl>
                                          <p:spTgt spid="119">
                                            <p:txEl>
                                              <p:pRg st="3" end="3"/>
                                            </p:txEl>
                                          </p:spTgt>
                                        </p:tgtEl>
                                      </p:cBhvr>
                                    </p:animEffect>
                                  </p:childTnLst>
                                </p:cTn>
                              </p:par>
                            </p:childTnLst>
                          </p:cTn>
                        </p:par>
                        <p:par>
                          <p:cTn id="28" fill="hold">
                            <p:stCondLst>
                              <p:cond delay="1000"/>
                            </p:stCondLst>
                            <p:childTnLst>
                              <p:par>
                                <p:cTn id="29" presetID="22" presetClass="entr" presetSubtype="1" fill="hold" nodeType="afterEffect">
                                  <p:stCondLst>
                                    <p:cond delay="500"/>
                                  </p:stCondLst>
                                  <p:childTnLst>
                                    <p:set>
                                      <p:cBhvr>
                                        <p:cTn id="30" dur="1" fill="hold">
                                          <p:stCondLst>
                                            <p:cond delay="0"/>
                                          </p:stCondLst>
                                        </p:cTn>
                                        <p:tgtEl>
                                          <p:spTgt spid="169"/>
                                        </p:tgtEl>
                                        <p:attrNameLst>
                                          <p:attrName>style.visibility</p:attrName>
                                        </p:attrNameLst>
                                      </p:cBhvr>
                                      <p:to>
                                        <p:strVal val="visible"/>
                                      </p:to>
                                    </p:set>
                                    <p:animEffect transition="in" filter="wipe(up)">
                                      <p:cBhvr>
                                        <p:cTn id="31" dur="500"/>
                                        <p:tgtEl>
                                          <p:spTgt spid="16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19">
                                            <p:txEl>
                                              <p:pRg st="4" end="4"/>
                                            </p:txEl>
                                          </p:spTgt>
                                        </p:tgtEl>
                                        <p:attrNameLst>
                                          <p:attrName>style.visibility</p:attrName>
                                        </p:attrNameLst>
                                      </p:cBhvr>
                                      <p:to>
                                        <p:strVal val="visible"/>
                                      </p:to>
                                    </p:set>
                                    <p:animEffect transition="in" filter="wipe(up)">
                                      <p:cBhvr>
                                        <p:cTn id="36" dur="1000"/>
                                        <p:tgtEl>
                                          <p:spTgt spid="119">
                                            <p:txEl>
                                              <p:pRg st="4" end="4"/>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19">
                                            <p:txEl>
                                              <p:pRg st="5" end="5"/>
                                            </p:txEl>
                                          </p:spTgt>
                                        </p:tgtEl>
                                        <p:attrNameLst>
                                          <p:attrName>style.visibility</p:attrName>
                                        </p:attrNameLst>
                                      </p:cBhvr>
                                      <p:to>
                                        <p:strVal val="visible"/>
                                      </p:to>
                                    </p:set>
                                    <p:animEffect transition="in" filter="wipe(up)">
                                      <p:cBhvr>
                                        <p:cTn id="39" dur="1000"/>
                                        <p:tgtEl>
                                          <p:spTgt spid="119">
                                            <p:txEl>
                                              <p:pRg st="5" end="5"/>
                                            </p:txEl>
                                          </p:spTgt>
                                        </p:tgtEl>
                                      </p:cBhvr>
                                    </p:animEffect>
                                  </p:childTnLst>
                                </p:cTn>
                              </p:par>
                            </p:childTnLst>
                          </p:cTn>
                        </p:par>
                        <p:par>
                          <p:cTn id="40" fill="hold">
                            <p:stCondLst>
                              <p:cond delay="1000"/>
                            </p:stCondLst>
                            <p:childTnLst>
                              <p:par>
                                <p:cTn id="41" presetID="22" presetClass="entr" presetSubtype="4" fill="hold" nodeType="afterEffect">
                                  <p:stCondLst>
                                    <p:cond delay="500"/>
                                  </p:stCondLst>
                                  <p:childTnLst>
                                    <p:set>
                                      <p:cBhvr>
                                        <p:cTn id="42" dur="1" fill="hold">
                                          <p:stCondLst>
                                            <p:cond delay="0"/>
                                          </p:stCondLst>
                                        </p:cTn>
                                        <p:tgtEl>
                                          <p:spTgt spid="170"/>
                                        </p:tgtEl>
                                        <p:attrNameLst>
                                          <p:attrName>style.visibility</p:attrName>
                                        </p:attrNameLst>
                                      </p:cBhvr>
                                      <p:to>
                                        <p:strVal val="visible"/>
                                      </p:to>
                                    </p:set>
                                    <p:animEffect transition="in" filter="wipe(down)">
                                      <p:cBhvr>
                                        <p:cTn id="43" dur="500"/>
                                        <p:tgtEl>
                                          <p:spTgt spid="17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19">
                                            <p:txEl>
                                              <p:pRg st="6" end="6"/>
                                            </p:txEl>
                                          </p:spTgt>
                                        </p:tgtEl>
                                        <p:attrNameLst>
                                          <p:attrName>style.visibility</p:attrName>
                                        </p:attrNameLst>
                                      </p:cBhvr>
                                      <p:to>
                                        <p:strVal val="visible"/>
                                      </p:to>
                                    </p:set>
                                    <p:animEffect transition="in" filter="wipe(up)">
                                      <p:cBhvr>
                                        <p:cTn id="48" dur="1000"/>
                                        <p:tgtEl>
                                          <p:spTgt spid="119">
                                            <p:txEl>
                                              <p:pRg st="6" end="6"/>
                                            </p:tx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9">
                                            <p:txEl>
                                              <p:pRg st="7" end="7"/>
                                            </p:txEl>
                                          </p:spTgt>
                                        </p:tgtEl>
                                        <p:attrNameLst>
                                          <p:attrName>style.visibility</p:attrName>
                                        </p:attrNameLst>
                                      </p:cBhvr>
                                      <p:to>
                                        <p:strVal val="visible"/>
                                      </p:to>
                                    </p:set>
                                    <p:animEffect transition="in" filter="wipe(up)">
                                      <p:cBhvr>
                                        <p:cTn id="51" dur="1000"/>
                                        <p:tgtEl>
                                          <p:spTgt spid="119">
                                            <p:txEl>
                                              <p:pRg st="7" end="7"/>
                                            </p:txEl>
                                          </p:spTgt>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wipe(left)">
                                      <p:cBhvr>
                                        <p:cTn id="5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Deployment Swim Lane Matrix</a:t>
            </a: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endParaRPr lang="en-US" dirty="0" smtClean="0"/>
          </a:p>
          <a:p>
            <a:pPr>
              <a:lnSpc>
                <a:spcPct val="80000"/>
              </a:lnSpc>
              <a:defRPr/>
            </a:pPr>
            <a:endParaRPr lang="en-US" dirty="0" smtClean="0"/>
          </a:p>
          <a:p>
            <a:pPr lvl="1">
              <a:lnSpc>
                <a:spcPct val="80000"/>
              </a:lnSpc>
              <a:defRPr/>
            </a:pP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267899444"/>
              </p:ext>
            </p:extLst>
          </p:nvPr>
        </p:nvGraphicFramePr>
        <p:xfrm>
          <a:off x="812589" y="1447800"/>
          <a:ext cx="11173091" cy="4570820"/>
        </p:xfrm>
        <a:graphic>
          <a:graphicData uri="http://schemas.openxmlformats.org/drawingml/2006/table">
            <a:tbl>
              <a:tblPr firstRow="1" bandRow="1">
                <a:tableStyleId>{5C22544A-7EE6-4342-B048-85BDC9FD1C3A}</a:tableStyleId>
              </a:tblPr>
              <a:tblGrid>
                <a:gridCol w="1758723"/>
                <a:gridCol w="1491630"/>
                <a:gridCol w="1422030"/>
                <a:gridCol w="1726750"/>
                <a:gridCol w="1566867"/>
                <a:gridCol w="1683487"/>
                <a:gridCol w="1523604"/>
              </a:tblGrid>
              <a:tr h="473133">
                <a:tc>
                  <a:txBody>
                    <a:bodyPr/>
                    <a:lstStyle/>
                    <a:p>
                      <a:endParaRPr lang="en-US" sz="1400" dirty="0"/>
                    </a:p>
                  </a:txBody>
                  <a:tcPr marL="121888" marR="121888"/>
                </a:tc>
                <a:tc>
                  <a:txBody>
                    <a:bodyPr/>
                    <a:lstStyle/>
                    <a:p>
                      <a:r>
                        <a:rPr lang="en-US" sz="1600" dirty="0" smtClean="0"/>
                        <a:t>DEV</a:t>
                      </a:r>
                      <a:endParaRPr lang="en-US" sz="1600" dirty="0"/>
                    </a:p>
                  </a:txBody>
                  <a:tcPr marL="121888" marR="121888"/>
                </a:tc>
                <a:tc>
                  <a:txBody>
                    <a:bodyPr/>
                    <a:lstStyle/>
                    <a:p>
                      <a:r>
                        <a:rPr lang="en-US" sz="1600" dirty="0" smtClean="0"/>
                        <a:t>CIT</a:t>
                      </a:r>
                      <a:endParaRPr lang="en-US" sz="1600" dirty="0"/>
                    </a:p>
                  </a:txBody>
                  <a:tcPr marL="121888" marR="121888"/>
                </a:tc>
                <a:tc>
                  <a:txBody>
                    <a:bodyPr/>
                    <a:lstStyle/>
                    <a:p>
                      <a:r>
                        <a:rPr lang="en-US" sz="1600" dirty="0" smtClean="0"/>
                        <a:t>SIT</a:t>
                      </a:r>
                      <a:endParaRPr lang="en-US" sz="1600" dirty="0"/>
                    </a:p>
                  </a:txBody>
                  <a:tcPr marL="121888" marR="121888"/>
                </a:tc>
                <a:tc>
                  <a:txBody>
                    <a:bodyPr/>
                    <a:lstStyle/>
                    <a:p>
                      <a:r>
                        <a:rPr lang="en-US" sz="1600" dirty="0" smtClean="0"/>
                        <a:t>UAT</a:t>
                      </a:r>
                      <a:endParaRPr lang="en-US" sz="1600" dirty="0"/>
                    </a:p>
                  </a:txBody>
                  <a:tcPr marL="121888" marR="121888"/>
                </a:tc>
                <a:tc>
                  <a:txBody>
                    <a:bodyPr/>
                    <a:lstStyle/>
                    <a:p>
                      <a:r>
                        <a:rPr lang="en-US" sz="1600" dirty="0" smtClean="0"/>
                        <a:t>TT</a:t>
                      </a:r>
                      <a:endParaRPr lang="en-US" sz="1600" dirty="0"/>
                    </a:p>
                  </a:txBody>
                  <a:tcPr marL="121888" marR="121888"/>
                </a:tc>
                <a:tc>
                  <a:txBody>
                    <a:bodyPr/>
                    <a:lstStyle/>
                    <a:p>
                      <a:r>
                        <a:rPr lang="en-US" sz="1600" dirty="0" smtClean="0"/>
                        <a:t>PROD</a:t>
                      </a:r>
                      <a:endParaRPr lang="en-US" sz="1600" dirty="0"/>
                    </a:p>
                  </a:txBody>
                  <a:tcPr marL="121888" marR="121888"/>
                </a:tc>
              </a:tr>
              <a:tr h="517467">
                <a:tc>
                  <a:txBody>
                    <a:bodyPr/>
                    <a:lstStyle/>
                    <a:p>
                      <a:r>
                        <a:rPr lang="en-US" sz="1600" dirty="0" smtClean="0"/>
                        <a:t>Developer</a:t>
                      </a:r>
                      <a:endParaRPr lang="en-US" sz="1600" dirty="0"/>
                    </a:p>
                  </a:txBody>
                  <a:tcPr marL="121888" marR="121888"/>
                </a:tc>
                <a:tc>
                  <a:txBody>
                    <a:bodyPr/>
                    <a:lstStyle/>
                    <a:p>
                      <a:r>
                        <a:rPr lang="en-US" sz="1200" dirty="0" smtClean="0"/>
                        <a:t>VCS Check-in</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532707">
                <a:tc>
                  <a:txBody>
                    <a:bodyPr/>
                    <a:lstStyle/>
                    <a:p>
                      <a:r>
                        <a:rPr lang="en-US" sz="1600" dirty="0" smtClean="0"/>
                        <a:t>VCS</a:t>
                      </a:r>
                      <a:r>
                        <a:rPr lang="en-US" sz="1600" baseline="0" dirty="0" smtClean="0"/>
                        <a:t> Admin</a:t>
                      </a:r>
                      <a:endParaRPr lang="en-US" sz="1600" dirty="0"/>
                    </a:p>
                  </a:txBody>
                  <a:tcPr marL="121888" marR="121888"/>
                </a:tc>
                <a:tc>
                  <a:txBody>
                    <a:bodyPr/>
                    <a:lstStyle/>
                    <a:p>
                      <a:r>
                        <a:rPr lang="en-US" sz="1200" dirty="0" smtClean="0"/>
                        <a:t>Prepare Release</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1067493">
                <a:tc>
                  <a:txBody>
                    <a:bodyPr/>
                    <a:lstStyle/>
                    <a:p>
                      <a:r>
                        <a:rPr lang="en-US" sz="1600" dirty="0" smtClean="0"/>
                        <a:t>Architect</a:t>
                      </a:r>
                      <a:endParaRPr lang="en-US" sz="1600" dirty="0"/>
                    </a:p>
                  </a:txBody>
                  <a:tcPr marL="121888" marR="121888"/>
                </a:tc>
                <a:tc>
                  <a:txBody>
                    <a:bodyPr/>
                    <a:lstStyle/>
                    <a:p>
                      <a:r>
                        <a:rPr lang="en-US" sz="1200" dirty="0" smtClean="0"/>
                        <a:t>- Develop</a:t>
                      </a:r>
                      <a:r>
                        <a:rPr lang="en-US" sz="1200" baseline="0" dirty="0" smtClean="0"/>
                        <a:t> Deployment Plans</a:t>
                      </a:r>
                    </a:p>
                    <a:p>
                      <a:r>
                        <a:rPr lang="en-US" sz="1200" baseline="0" dirty="0" smtClean="0"/>
                        <a:t>- Execute Smoke Test</a:t>
                      </a:r>
                      <a:endParaRPr lang="en-US" sz="1200" dirty="0"/>
                    </a:p>
                  </a:txBody>
                  <a:tcPr marL="121888" marR="121888"/>
                </a:tc>
                <a:tc>
                  <a:txBody>
                    <a:bodyPr/>
                    <a:lstStyle/>
                    <a:p>
                      <a:pPr marL="0" indent="0">
                        <a:buFontTx/>
                        <a:buNone/>
                      </a:pPr>
                      <a:r>
                        <a:rPr lang="en-US" sz="1200" dirty="0" smtClean="0"/>
                        <a:t>- Execute Deployment</a:t>
                      </a:r>
                    </a:p>
                    <a:p>
                      <a:pPr marL="0" indent="0">
                        <a:buFontTx/>
                        <a:buNone/>
                      </a:pPr>
                      <a:r>
                        <a:rPr lang="en-US" sz="1200" dirty="0" smtClean="0"/>
                        <a:t>- Execute Smoke Test</a:t>
                      </a:r>
                      <a:endParaRPr lang="en-US" sz="1200" dirty="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r>
                        <a:rPr lang="en-US" sz="1200" dirty="0" smtClean="0"/>
                        <a:t>- Execute Smoke Test</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757013">
                <a:tc>
                  <a:txBody>
                    <a:bodyPr/>
                    <a:lstStyle/>
                    <a:p>
                      <a:r>
                        <a:rPr lang="en-US" sz="1600" dirty="0" smtClean="0"/>
                        <a:t>Deployment</a:t>
                      </a:r>
                      <a:r>
                        <a:rPr lang="en-US" sz="1600" baseline="0" dirty="0" smtClean="0"/>
                        <a:t> Manager </a:t>
                      </a:r>
                      <a:r>
                        <a:rPr lang="en-US" sz="1400" baseline="0" dirty="0" smtClean="0"/>
                        <a:t>(CIS Admin)</a:t>
                      </a:r>
                      <a:endParaRPr lang="en-US" sz="14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endParaRPr lang="en-US" sz="120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r>
              <a:tr h="516980">
                <a:tc>
                  <a:txBody>
                    <a:bodyPr/>
                    <a:lstStyle/>
                    <a:p>
                      <a:r>
                        <a:rPr lang="en-US" sz="1600" dirty="0" smtClean="0"/>
                        <a:t>Tester/QA</a:t>
                      </a:r>
                      <a:endParaRPr lang="en-US" sz="16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Execute</a:t>
                      </a:r>
                      <a:r>
                        <a:rPr lang="en-US" sz="1200" baseline="0" dirty="0" smtClean="0"/>
                        <a:t> </a:t>
                      </a:r>
                      <a:r>
                        <a:rPr lang="en-US" sz="1200" dirty="0" smtClean="0"/>
                        <a:t>Functional, Security &amp; Regression Tests</a:t>
                      </a:r>
                    </a:p>
                  </a:txBody>
                  <a:tcPr marL="121888" marR="121888"/>
                </a:tc>
                <a:tc>
                  <a:txBody>
                    <a:bodyPr/>
                    <a:lstStyle/>
                    <a:p>
                      <a:endParaRPr lang="en-US" sz="1200" dirty="0"/>
                    </a:p>
                  </a:txBody>
                  <a:tcPr marL="121888" marR="121888"/>
                </a:tc>
                <a:tc>
                  <a:txBody>
                    <a:bodyPr/>
                    <a:lstStyle/>
                    <a:p>
                      <a:r>
                        <a:rPr lang="en-US" sz="1200" dirty="0" smtClean="0"/>
                        <a:t>Execute Performance Test</a:t>
                      </a:r>
                      <a:endParaRPr lang="en-US" sz="1200" dirty="0"/>
                    </a:p>
                  </a:txBody>
                  <a:tcPr marL="121888" marR="121888"/>
                </a:tc>
                <a:tc>
                  <a:txBody>
                    <a:bodyPr/>
                    <a:lstStyle/>
                    <a:p>
                      <a:endParaRPr lang="en-US" sz="1200" dirty="0"/>
                    </a:p>
                  </a:txBody>
                  <a:tcPr marL="121888" marR="121888"/>
                </a:tc>
              </a:tr>
              <a:tr h="516980">
                <a:tc>
                  <a:txBody>
                    <a:bodyPr/>
                    <a:lstStyle/>
                    <a:p>
                      <a:r>
                        <a:rPr lang="en-US" sz="1600" dirty="0" smtClean="0"/>
                        <a:t>User</a:t>
                      </a:r>
                      <a:endParaRPr lang="en-US" sz="16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r>
                        <a:rPr lang="en-US" sz="1200" dirty="0" smtClean="0"/>
                        <a:t>Acceptance Testing</a:t>
                      </a:r>
                      <a:endParaRPr lang="en-US" sz="1200" dirty="0"/>
                    </a:p>
                  </a:txBody>
                  <a:tcPr marL="121888" marR="121888"/>
                </a:tc>
                <a:tc>
                  <a:txBody>
                    <a:bodyPr/>
                    <a:lstStyle/>
                    <a:p>
                      <a:endParaRPr lang="en-US" sz="1200" dirty="0"/>
                    </a:p>
                  </a:txBody>
                  <a:tcPr marL="121888" marR="121888"/>
                </a:tc>
                <a:tc>
                  <a:txBody>
                    <a:bodyPr/>
                    <a:lstStyle/>
                    <a:p>
                      <a:r>
                        <a:rPr lang="en-US" sz="1200" dirty="0" smtClean="0"/>
                        <a:t>Execute Queries</a:t>
                      </a:r>
                      <a:endParaRPr lang="en-US" sz="1200" dirty="0"/>
                    </a:p>
                  </a:txBody>
                  <a:tcPr marL="121888" marR="121888"/>
                </a:tc>
              </a:tr>
            </a:tbl>
          </a:graphicData>
        </a:graphic>
      </p:graphicFrame>
      <p:sp>
        <p:nvSpPr>
          <p:cNvPr id="3" name="TextBox 2"/>
          <p:cNvSpPr txBox="1"/>
          <p:nvPr/>
        </p:nvSpPr>
        <p:spPr>
          <a:xfrm>
            <a:off x="4721139" y="1020556"/>
            <a:ext cx="1472815" cy="369332"/>
          </a:xfrm>
          <a:prstGeom prst="rect">
            <a:avLst/>
          </a:prstGeom>
          <a:noFill/>
        </p:spPr>
        <p:txBody>
          <a:bodyPr wrap="square" rtlCol="0">
            <a:spAutoFit/>
          </a:bodyPr>
          <a:lstStyle/>
          <a:p>
            <a:r>
              <a:rPr lang="en-US" dirty="0" smtClean="0"/>
              <a:t>Environment</a:t>
            </a:r>
            <a:endParaRPr lang="en-US" dirty="0"/>
          </a:p>
        </p:txBody>
      </p:sp>
      <p:sp>
        <p:nvSpPr>
          <p:cNvPr id="6" name="TextBox 5"/>
          <p:cNvSpPr txBox="1"/>
          <p:nvPr/>
        </p:nvSpPr>
        <p:spPr>
          <a:xfrm>
            <a:off x="0" y="3722132"/>
            <a:ext cx="914162" cy="369332"/>
          </a:xfrm>
          <a:prstGeom prst="rect">
            <a:avLst/>
          </a:prstGeom>
          <a:noFill/>
        </p:spPr>
        <p:txBody>
          <a:bodyPr wrap="square" rtlCol="0">
            <a:spAutoFit/>
          </a:bodyPr>
          <a:lstStyle/>
          <a:p>
            <a:r>
              <a:rPr lang="en-US" dirty="0" smtClean="0"/>
              <a:t>Role</a:t>
            </a:r>
            <a:endParaRPr lang="en-US" dirty="0"/>
          </a:p>
        </p:txBody>
      </p:sp>
      <p:sp>
        <p:nvSpPr>
          <p:cNvPr id="4" name="Right Arrow 3"/>
          <p:cNvSpPr/>
          <p:nvPr/>
        </p:nvSpPr>
        <p:spPr>
          <a:xfrm rot="1300903">
            <a:off x="287185" y="2949601"/>
            <a:ext cx="12084961" cy="1524000"/>
          </a:xfrm>
          <a:prstGeom prst="rightArrow">
            <a:avLst/>
          </a:prstGeom>
          <a:solidFill>
            <a:srgbClr val="4F81BD">
              <a:alpha val="10196"/>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273977">
            <a:off x="5355624" y="3840602"/>
            <a:ext cx="2031603" cy="369332"/>
          </a:xfrm>
          <a:prstGeom prst="rect">
            <a:avLst/>
          </a:prstGeom>
          <a:noFill/>
        </p:spPr>
        <p:txBody>
          <a:bodyPr wrap="square" rtlCol="0">
            <a:spAutoFit/>
          </a:bodyPr>
          <a:lstStyle/>
          <a:p>
            <a:pPr algn="ctr"/>
            <a:r>
              <a:rPr lang="en-US" b="1" dirty="0" smtClean="0">
                <a:solidFill>
                  <a:srgbClr val="4F81BD"/>
                </a:solidFill>
              </a:rPr>
              <a:t>Implied Flow</a:t>
            </a:r>
            <a:endParaRPr lang="en-US" b="1" dirty="0">
              <a:solidFill>
                <a:srgbClr val="4F81BD"/>
              </a:solidFill>
            </a:endParaRPr>
          </a:p>
        </p:txBody>
      </p:sp>
      <p:sp>
        <p:nvSpPr>
          <p:cNvPr id="9" name="Rounded Rectangle 8"/>
          <p:cNvSpPr/>
          <p:nvPr/>
        </p:nvSpPr>
        <p:spPr>
          <a:xfrm>
            <a:off x="-119" y="3634580"/>
            <a:ext cx="680839" cy="544435"/>
          </a:xfrm>
          <a:prstGeom prst="roundRect">
            <a:avLst>
              <a:gd name="adj" fmla="val 6836"/>
            </a:avLst>
          </a:prstGeom>
          <a:solidFill>
            <a:srgbClr val="000000">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10" name="Rounded Rectangle 9"/>
          <p:cNvSpPr/>
          <p:nvPr/>
        </p:nvSpPr>
        <p:spPr>
          <a:xfrm>
            <a:off x="4721138" y="985520"/>
            <a:ext cx="1472816" cy="485823"/>
          </a:xfrm>
          <a:prstGeom prst="roundRect">
            <a:avLst>
              <a:gd name="adj" fmla="val 6836"/>
            </a:avLst>
          </a:prstGeom>
          <a:solidFill>
            <a:srgbClr val="000000">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Tree>
    <p:extLst>
      <p:ext uri="{BB962C8B-B14F-4D97-AF65-F5344CB8AC3E}">
        <p14:creationId xmlns:p14="http://schemas.microsoft.com/office/powerpoint/2010/main" val="3408604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1728976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21425</TotalTime>
  <Words>1043</Words>
  <Application>Microsoft Office PowerPoint</Application>
  <PresentationFormat>Custom</PresentationFormat>
  <Paragraphs>160</Paragraphs>
  <Slides>10</Slides>
  <Notes>7</Notes>
  <HiddenSlides>0</HiddenSlides>
  <MMClips>0</MMClip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10_Cisco Arial 16x9 template_dark</vt:lpstr>
      <vt:lpstr>11_Cisco Arial 16x9 template_dark</vt:lpstr>
      <vt:lpstr>Agenda Cisco Data Virtualization PDTool Training Introduction</vt:lpstr>
      <vt:lpstr>Topics</vt:lpstr>
      <vt:lpstr>PDTool Introduction</vt:lpstr>
      <vt:lpstr>PDTool Features</vt:lpstr>
      <vt:lpstr>Design Philosophy</vt:lpstr>
      <vt:lpstr>PDTool Audience and Roles</vt:lpstr>
      <vt:lpstr>PDTool Overview</vt:lpstr>
      <vt:lpstr>Deployment Swim Lane Matrix</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579</cp:revision>
  <cp:lastPrinted>2013-12-10T15:12:31Z</cp:lastPrinted>
  <dcterms:created xsi:type="dcterms:W3CDTF">2013-06-13T22:12:01Z</dcterms:created>
  <dcterms:modified xsi:type="dcterms:W3CDTF">2014-07-17T16:29:41Z</dcterms:modified>
</cp:coreProperties>
</file>